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7"/>
  </p:notesMasterIdLst>
  <p:sldIdLst>
    <p:sldId id="256" r:id="rId2"/>
    <p:sldId id="278" r:id="rId3"/>
    <p:sldId id="273" r:id="rId4"/>
    <p:sldId id="276" r:id="rId5"/>
    <p:sldId id="259" r:id="rId6"/>
    <p:sldId id="263" r:id="rId7"/>
    <p:sldId id="284" r:id="rId8"/>
    <p:sldId id="285" r:id="rId9"/>
    <p:sldId id="286" r:id="rId10"/>
    <p:sldId id="298" r:id="rId11"/>
    <p:sldId id="287" r:id="rId12"/>
    <p:sldId id="288" r:id="rId13"/>
    <p:sldId id="289" r:id="rId14"/>
    <p:sldId id="290" r:id="rId15"/>
    <p:sldId id="291" r:id="rId16"/>
    <p:sldId id="292" r:id="rId17"/>
    <p:sldId id="293" r:id="rId18"/>
    <p:sldId id="294" r:id="rId19"/>
    <p:sldId id="295" r:id="rId20"/>
    <p:sldId id="296" r:id="rId21"/>
    <p:sldId id="272" r:id="rId22"/>
    <p:sldId id="271" r:id="rId23"/>
    <p:sldId id="297" r:id="rId24"/>
    <p:sldId id="267" r:id="rId25"/>
    <p:sldId id="26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52" autoAdjust="0"/>
    <p:restoredTop sz="66059" autoAdjust="0"/>
  </p:normalViewPr>
  <p:slideViewPr>
    <p:cSldViewPr snapToGrid="0">
      <p:cViewPr varScale="1">
        <p:scale>
          <a:sx n="93" d="100"/>
          <a:sy n="93" d="100"/>
        </p:scale>
        <p:origin x="47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98" y="-4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B3E0EE96-32BC-4F66-8FE1-719F69E9F8C2}" type="datetimeFigureOut">
              <a:rPr lang="en-US" smtClean="0"/>
              <a:t>5/15/2023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200"/>
            </a:lvl1pPr>
          </a:lstStyle>
          <a:p>
            <a:fld id="{7AA99C77-F3B5-4D66-BD35-14CFD1E6492B}" type="slidenum">
              <a:rPr lang="en-US" smtClean="0"/>
              <a:t>‹#›</a:t>
            </a:fld>
            <a:endParaRPr lang="en-US"/>
          </a:p>
        </p:txBody>
      </p:sp>
    </p:spTree>
    <p:extLst>
      <p:ext uri="{BB962C8B-B14F-4D97-AF65-F5344CB8AC3E}">
        <p14:creationId xmlns:p14="http://schemas.microsoft.com/office/powerpoint/2010/main" val="825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I’m from the Bergen County Health Department </a:t>
            </a:r>
            <a:r>
              <a:rPr lang="en-US" sz="1400" strike="sngStrike" dirty="0"/>
              <a:t>and we’re here to introduce our </a:t>
            </a:r>
            <a:r>
              <a:rPr lang="en-US" sz="1400" strike="sngStrike" dirty="0" err="1"/>
              <a:t>Zika</a:t>
            </a:r>
            <a:r>
              <a:rPr lang="en-US" sz="1400" strike="sngStrike" dirty="0"/>
              <a:t> campaign, Bergen Bites Back. Our current focus is on Zika. We’ve heard all about it on the news. Please leave your questions at the end. </a:t>
            </a:r>
          </a:p>
          <a:p>
            <a:endParaRPr lang="en-US" sz="1400" dirty="0"/>
          </a:p>
          <a:p>
            <a:pPr defTabSz="914308">
              <a:defRPr/>
            </a:pPr>
            <a:r>
              <a:rPr lang="en-US" sz="1400" b="1" dirty="0"/>
              <a:t>INSTRUCTOR NOTE: </a:t>
            </a:r>
            <a:r>
              <a:rPr lang="en-US" sz="1400" dirty="0"/>
              <a:t>Estimated time (40 minutes). </a:t>
            </a:r>
            <a:endParaRPr lang="en-US" sz="1400" b="1" dirty="0"/>
          </a:p>
          <a:p>
            <a:endParaRPr lang="en-US" sz="1000" dirty="0"/>
          </a:p>
        </p:txBody>
      </p:sp>
      <p:sp>
        <p:nvSpPr>
          <p:cNvPr id="4" name="Slide Number Placeholder 3"/>
          <p:cNvSpPr>
            <a:spLocks noGrp="1"/>
          </p:cNvSpPr>
          <p:nvPr>
            <p:ph type="sldNum" sz="quarter" idx="10"/>
          </p:nvPr>
        </p:nvSpPr>
        <p:spPr/>
        <p:txBody>
          <a:bodyPr/>
          <a:lstStyle/>
          <a:p>
            <a:fld id="{7AA99C77-F3B5-4D66-BD35-14CFD1E6492B}" type="slidenum">
              <a:rPr lang="en-US" smtClean="0"/>
              <a:t>1</a:t>
            </a:fld>
            <a:endParaRPr lang="en-US"/>
          </a:p>
        </p:txBody>
      </p:sp>
    </p:spTree>
    <p:extLst>
      <p:ext uri="{BB962C8B-B14F-4D97-AF65-F5344CB8AC3E}">
        <p14:creationId xmlns:p14="http://schemas.microsoft.com/office/powerpoint/2010/main" val="386135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10</a:t>
            </a:fld>
            <a:endParaRPr lang="en-US"/>
          </a:p>
        </p:txBody>
      </p:sp>
    </p:spTree>
    <p:extLst>
      <p:ext uri="{BB962C8B-B14F-4D97-AF65-F5344CB8AC3E}">
        <p14:creationId xmlns:p14="http://schemas.microsoft.com/office/powerpoint/2010/main" val="425491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000" dirty="0"/>
              <a:t>So what exactly is Lyme disease? Lyme disease is a bacterial infection caused by the spirochete </a:t>
            </a:r>
            <a:r>
              <a:rPr lang="en-US" sz="2000" i="1" dirty="0"/>
              <a:t>Borrelia burgdorferi. </a:t>
            </a:r>
            <a:r>
              <a:rPr lang="en-US" sz="2000" dirty="0"/>
              <a:t>This organism attacks various organ systems in the body, including the:</a:t>
            </a:r>
            <a:br>
              <a:rPr lang="en-US" sz="2000" dirty="0"/>
            </a:br>
            <a:endParaRPr lang="en-US" sz="2000" dirty="0"/>
          </a:p>
          <a:p>
            <a:pPr lvl="1" eaLnBrk="1" hangingPunct="1">
              <a:lnSpc>
                <a:spcPct val="90000"/>
              </a:lnSpc>
              <a:buFont typeface="Wingdings" pitchFamily="2" charset="2"/>
              <a:buChar char="Ø"/>
            </a:pPr>
            <a:r>
              <a:rPr lang="en-US" sz="2000" dirty="0"/>
              <a:t>Nervous System </a:t>
            </a:r>
            <a:r>
              <a:rPr lang="en-US" sz="2000" i="1" dirty="0"/>
              <a:t>(Bell’s palsy, meningitis, jabbing pain)</a:t>
            </a:r>
            <a:r>
              <a:rPr lang="en-US" sz="2000" dirty="0"/>
              <a:t> </a:t>
            </a:r>
          </a:p>
          <a:p>
            <a:pPr lvl="1" eaLnBrk="1" hangingPunct="1">
              <a:lnSpc>
                <a:spcPct val="90000"/>
              </a:lnSpc>
              <a:buFont typeface="Wingdings" pitchFamily="2" charset="2"/>
              <a:buChar char="Ø"/>
            </a:pPr>
            <a:r>
              <a:rPr lang="en-US" sz="2000" dirty="0"/>
              <a:t>Activity System </a:t>
            </a:r>
            <a:r>
              <a:rPr lang="en-US" sz="2000" i="1" dirty="0"/>
              <a:t>(arthritis, migratory, joint pain, swelling)</a:t>
            </a:r>
          </a:p>
          <a:p>
            <a:pPr lvl="1" eaLnBrk="1" hangingPunct="1">
              <a:lnSpc>
                <a:spcPct val="90000"/>
              </a:lnSpc>
              <a:buFont typeface="Wingdings" pitchFamily="2" charset="2"/>
              <a:buChar char="Ø"/>
            </a:pPr>
            <a:r>
              <a:rPr lang="en-US" sz="2000" dirty="0"/>
              <a:t>Circulatory System </a:t>
            </a:r>
            <a:r>
              <a:rPr lang="en-US" sz="2000" i="1" dirty="0"/>
              <a:t>(heart block, rhythm abnormalities)</a:t>
            </a:r>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11</a:t>
            </a:fld>
            <a:endParaRPr lang="en-US"/>
          </a:p>
        </p:txBody>
      </p:sp>
    </p:spTree>
    <p:extLst>
      <p:ext uri="{BB962C8B-B14F-4D97-AF65-F5344CB8AC3E}">
        <p14:creationId xmlns:p14="http://schemas.microsoft.com/office/powerpoint/2010/main" val="38678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Lyme disease symptoms are often described as “early” and</a:t>
            </a:r>
            <a:r>
              <a:rPr lang="en-US" baseline="0" dirty="0"/>
              <a:t> “</a:t>
            </a:r>
            <a:r>
              <a:rPr lang="en-US" dirty="0"/>
              <a:t>late”. Early symptoms typically appear two to 30 days after the bite of an infected tick. The Lyme disease bacterium can infect several parts of the body, producing different symptoms at different times.  Not all patients with Lyme disease will have all symptoms, and many of the symptoms can occur with other diseases as well.  Early symptoms may</a:t>
            </a:r>
            <a:r>
              <a:rPr lang="en-US" baseline="0" dirty="0"/>
              <a:t> include an expanding rash, often presenting as a “bulls-eye”, flu-like symptoms, fever, malaise, fatigue, headaches, muscle aches and joint aches. Individuals who recognize these early symptoms and receive timely treatment often recover without any further complications. </a:t>
            </a: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12</a:t>
            </a:fld>
            <a:endParaRPr lang="en-US"/>
          </a:p>
        </p:txBody>
      </p:sp>
    </p:spTree>
    <p:extLst>
      <p:ext uri="{BB962C8B-B14F-4D97-AF65-F5344CB8AC3E}">
        <p14:creationId xmlns:p14="http://schemas.microsoft.com/office/powerpoint/2010/main" val="129472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rash associated with Lyme disease is called erythema </a:t>
            </a:r>
            <a:r>
              <a:rPr lang="en-US" dirty="0" err="1"/>
              <a:t>migrans</a:t>
            </a:r>
            <a:r>
              <a:rPr lang="en-US" dirty="0"/>
              <a:t> or EM.  This rash begins at the site of a tick bite after a delay of three to 30 days.  A distinctive feature of the rash is that it gradually expands over a period of several days, reaching up to 12 inches across. The center of the rash may clear as it enlarges, resulting in a bull's-eye appearance. But, as you can see in these pictures of EM rashes, the shape can</a:t>
            </a:r>
            <a:r>
              <a:rPr lang="en-US" baseline="0" dirty="0"/>
              <a:t> vary.</a:t>
            </a:r>
            <a:r>
              <a:rPr lang="en-US" dirty="0"/>
              <a:t>  It may be warm but isn’t usually painful.  Some patients develop additional EM rashes in other areas of the body. It’s important to know that not everyone with Lyme disease gets a rash. But, when it does appear, the rash is a clear indication of Lyme disease infection and should be shown to a medical practitioner immediately.</a:t>
            </a:r>
            <a:r>
              <a:rPr lang="en-US" baseline="0" dirty="0"/>
              <a:t> We suggest taking a picture of the rash for your records.</a:t>
            </a: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13</a:t>
            </a:fld>
            <a:endParaRPr lang="en-US"/>
          </a:p>
        </p:txBody>
      </p:sp>
    </p:spTree>
    <p:extLst>
      <p:ext uri="{BB962C8B-B14F-4D97-AF65-F5344CB8AC3E}">
        <p14:creationId xmlns:p14="http://schemas.microsoft.com/office/powerpoint/2010/main" val="168355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Arial" charset="0"/>
                <a:ea typeface="+mn-ea"/>
                <a:cs typeface="+mn-cs"/>
              </a:rPr>
              <a:t>The “Late” Signs and Symptoms of Lyme disease, which may occur days to months after a tick bite, often include:</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Severe headaches and neck stiffness</a:t>
            </a:r>
          </a:p>
          <a:p>
            <a:r>
              <a:rPr lang="en-US" sz="1200" b="0" i="0" kern="1200" dirty="0">
                <a:solidFill>
                  <a:schemeClr val="tx1"/>
                </a:solidFill>
                <a:latin typeface="Arial" charset="0"/>
                <a:ea typeface="+mn-ea"/>
                <a:cs typeface="+mn-cs"/>
              </a:rPr>
              <a:t>Additional EM rashes on other areas of the body</a:t>
            </a:r>
          </a:p>
          <a:p>
            <a:r>
              <a:rPr lang="en-US" sz="1200" b="0" i="0" kern="1200" dirty="0">
                <a:solidFill>
                  <a:schemeClr val="tx1"/>
                </a:solidFill>
                <a:latin typeface="Arial" charset="0"/>
                <a:ea typeface="+mn-ea"/>
                <a:cs typeface="+mn-cs"/>
              </a:rPr>
              <a:t>Arthritis with severe joint pain and swelling, particularly the knees and other large joints.</a:t>
            </a:r>
          </a:p>
          <a:p>
            <a:r>
              <a:rPr lang="en-US" sz="1200" b="0" i="0" kern="1200" dirty="0">
                <a:solidFill>
                  <a:schemeClr val="tx1"/>
                </a:solidFill>
                <a:latin typeface="Arial" charset="0"/>
                <a:ea typeface="+mn-ea"/>
                <a:cs typeface="+mn-cs"/>
              </a:rPr>
              <a:t>Facial or Bell's palsy (loss of muscle tone or droop on one or both sides of the face)</a:t>
            </a:r>
          </a:p>
          <a:p>
            <a:r>
              <a:rPr lang="en-US" sz="1200" b="0" i="0" kern="1200" dirty="0">
                <a:solidFill>
                  <a:schemeClr val="tx1"/>
                </a:solidFill>
                <a:latin typeface="Arial" charset="0"/>
                <a:ea typeface="+mn-ea"/>
                <a:cs typeface="+mn-cs"/>
              </a:rPr>
              <a:t>Intermittent pain in tendons, muscles, joints, and bones</a:t>
            </a:r>
          </a:p>
          <a:p>
            <a:r>
              <a:rPr lang="en-US" sz="1200" b="0" i="0" kern="1200" dirty="0">
                <a:solidFill>
                  <a:schemeClr val="tx1"/>
                </a:solidFill>
                <a:latin typeface="Arial" charset="0"/>
                <a:ea typeface="+mn-ea"/>
                <a:cs typeface="+mn-cs"/>
              </a:rPr>
              <a:t>Heart palpitations or an irregular heart beat,</a:t>
            </a:r>
            <a:r>
              <a:rPr lang="en-US" sz="1200" b="0" i="0" kern="1200" baseline="0" dirty="0">
                <a:solidFill>
                  <a:schemeClr val="tx1"/>
                </a:solidFill>
                <a:latin typeface="Arial" charset="0"/>
                <a:ea typeface="+mn-ea"/>
                <a:cs typeface="+mn-cs"/>
              </a:rPr>
              <a:t> known as Lyme </a:t>
            </a:r>
            <a:r>
              <a:rPr lang="en-US" sz="1200" b="0" i="0" kern="1200" baseline="0" dirty="0" err="1">
                <a:solidFill>
                  <a:schemeClr val="tx1"/>
                </a:solidFill>
                <a:latin typeface="Arial" charset="0"/>
                <a:ea typeface="+mn-ea"/>
                <a:cs typeface="+mn-cs"/>
              </a:rPr>
              <a:t>cardiditis</a:t>
            </a:r>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Episodes of dizziness or shortness of breath</a:t>
            </a:r>
          </a:p>
          <a:p>
            <a:r>
              <a:rPr lang="en-US" sz="1200" b="0" i="0" kern="1200" dirty="0">
                <a:solidFill>
                  <a:schemeClr val="tx1"/>
                </a:solidFill>
                <a:latin typeface="Arial" charset="0"/>
                <a:ea typeface="+mn-ea"/>
                <a:cs typeface="+mn-cs"/>
              </a:rPr>
              <a:t>Inflammation of the brain and spinal cord</a:t>
            </a:r>
          </a:p>
          <a:p>
            <a:r>
              <a:rPr lang="en-US" sz="1200" b="0" i="0" kern="1200" dirty="0">
                <a:solidFill>
                  <a:schemeClr val="tx1"/>
                </a:solidFill>
                <a:latin typeface="Arial" charset="0"/>
                <a:ea typeface="+mn-ea"/>
                <a:cs typeface="+mn-cs"/>
              </a:rPr>
              <a:t>Nerve pain</a:t>
            </a:r>
          </a:p>
          <a:p>
            <a:r>
              <a:rPr lang="en-US" sz="1200" b="0" i="0" kern="1200" dirty="0">
                <a:solidFill>
                  <a:schemeClr val="tx1"/>
                </a:solidFill>
                <a:latin typeface="Arial" charset="0"/>
                <a:ea typeface="+mn-ea"/>
                <a:cs typeface="+mn-cs"/>
              </a:rPr>
              <a:t>Shooting pains, numbness, or tingling in the hands or feet</a:t>
            </a:r>
          </a:p>
          <a:p>
            <a:r>
              <a:rPr lang="en-US" sz="1200" b="0" i="0" kern="1200" dirty="0">
                <a:solidFill>
                  <a:schemeClr val="tx1"/>
                </a:solidFill>
                <a:latin typeface="Arial" charset="0"/>
                <a:ea typeface="+mn-ea"/>
                <a:cs typeface="+mn-cs"/>
              </a:rPr>
              <a:t>And problems with short-term memory</a:t>
            </a:r>
          </a:p>
          <a:p>
            <a:pPr eaLnBrk="1" hangingPunct="1">
              <a:lnSpc>
                <a:spcPct val="90000"/>
              </a:lnSpc>
            </a:pP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14</a:t>
            </a:fld>
            <a:endParaRPr lang="en-US"/>
          </a:p>
        </p:txBody>
      </p:sp>
    </p:spTree>
    <p:extLst>
      <p:ext uri="{BB962C8B-B14F-4D97-AF65-F5344CB8AC3E}">
        <p14:creationId xmlns:p14="http://schemas.microsoft.com/office/powerpoint/2010/main" val="152868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many diseases, doctors can’t rely</a:t>
            </a:r>
            <a:r>
              <a:rPr lang="en-US" baseline="0" dirty="0"/>
              <a:t> solely on a lab test when making their diagnosis. Lyme disease is diagnosed based on symptoms, physical findings such as the EM rash, and the possibility of exposure to infected ticks. Laboratory testing is helpful when used correctly. </a:t>
            </a: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15</a:t>
            </a:fld>
            <a:endParaRPr lang="en-US"/>
          </a:p>
        </p:txBody>
      </p:sp>
    </p:spTree>
    <p:extLst>
      <p:ext uri="{BB962C8B-B14F-4D97-AF65-F5344CB8AC3E}">
        <p14:creationId xmlns:p14="http://schemas.microsoft.com/office/powerpoint/2010/main" val="299311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Tick eggs hatch in the Spring. </a:t>
            </a:r>
            <a:r>
              <a:rPr lang="en-US" dirty="0"/>
              <a:t>The ticks feed three times in their two-year life cycle. </a:t>
            </a:r>
            <a:r>
              <a:rPr lang="en-US" sz="1200" dirty="0"/>
              <a:t>Tick larvae feed on mice, moles or birds (known as hosts) in late Summer. Larvae and nymphs can acquire the bacteria which causes Lyme disease when feeding on these infected hosts. The white footed mouse is the principle reservoir for </a:t>
            </a:r>
            <a:r>
              <a:rPr lang="en-US" sz="1200" i="0" dirty="0"/>
              <a:t>the infection.</a:t>
            </a:r>
            <a:r>
              <a:rPr lang="en-US" sz="1200" i="1" dirty="0"/>
              <a:t> </a:t>
            </a:r>
            <a:r>
              <a:rPr lang="en-US" sz="1200" dirty="0"/>
              <a:t>Nymphal ticks feed in the early Spring, and</a:t>
            </a:r>
            <a:r>
              <a:rPr lang="en-US" sz="1200" i="1" dirty="0"/>
              <a:t> a</a:t>
            </a:r>
            <a:r>
              <a:rPr lang="en-US" sz="1200" dirty="0"/>
              <a:t>dult ticks feed and reproduce in the Fall and Winter. </a:t>
            </a:r>
            <a:r>
              <a:rPr lang="en-US" dirty="0"/>
              <a:t>Adult female ticks lay approximately 2000 to 3000 eggs per tick in leaf litter in the Spring. </a:t>
            </a:r>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16</a:t>
            </a:fld>
            <a:endParaRPr lang="en-US"/>
          </a:p>
        </p:txBody>
      </p:sp>
    </p:spTree>
    <p:extLst>
      <p:ext uri="{BB962C8B-B14F-4D97-AF65-F5344CB8AC3E}">
        <p14:creationId xmlns:p14="http://schemas.microsoft.com/office/powerpoint/2010/main" val="288872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Ticks like damp shady areas under ground covering plants such as pachysandra, myrtle and ivy. They can be found near stone walls. Ticks often hitch a ride on a small rodent such as the white-footed mouse, so you will find ticks in areas that mice find attractive. Dead tree trunks and branches, tall grasses and the wooded edge of your property are also places that you may encounter ticks. Stay away from leaf litter, too. Ticks spend 95% of their life in the leaf litter on the forest floor during their 2 year life cycle! Tick populations can also be abundant in areas where deer live. Deer supply ticks with transportation, a place to mate and a blood meal. Be wary of ticks in places where you see a lot of deer, or deer droppings. </a:t>
            </a:r>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17</a:t>
            </a:fld>
            <a:endParaRPr lang="en-US"/>
          </a:p>
        </p:txBody>
      </p:sp>
    </p:spTree>
    <p:extLst>
      <p:ext uri="{BB962C8B-B14F-4D97-AF65-F5344CB8AC3E}">
        <p14:creationId xmlns:p14="http://schemas.microsoft.com/office/powerpoint/2010/main" val="264883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engorged refers to a tick that has fed and is filled with blood. An engorged deer-tick may</a:t>
            </a:r>
            <a:r>
              <a:rPr lang="en-US" baseline="0" dirty="0"/>
              <a:t> fool you as they can expand to the size of a small raisin and are often mistaken for dog ticks which do not carry Lyme disease.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term tick bite may be misleading as ticks do not bite like a mosquito. Ticks attach and feed gradually. Once a tick has found a place to feed, it grasps and begins to cut into the skin. The hypostome penetrates and the tick secretes a “cement” which holds the mouthparts in place while the tick feeds. This cement is one of the reasons ticks may be hard to remove. Irritation may occur at the site of the bite and should not be mistaken for the EM rash. </a:t>
            </a:r>
          </a:p>
          <a:p>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18</a:t>
            </a:fld>
            <a:endParaRPr lang="en-US"/>
          </a:p>
        </p:txBody>
      </p:sp>
    </p:spTree>
    <p:extLst>
      <p:ext uri="{BB962C8B-B14F-4D97-AF65-F5344CB8AC3E}">
        <p14:creationId xmlns:p14="http://schemas.microsoft.com/office/powerpoint/2010/main" val="63831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Remove a tick from your skin as soon as you notice it. Use fine-tipped tweezers to firmly grasp the tick very close to your skin. With a steady motion, pull the tick’s body away from your skin with a slow, steady force. Avoid crushing the tick’s body. If the tick’s mouthparts remain in the skin,</a:t>
            </a:r>
            <a:r>
              <a:rPr lang="en-US" baseline="0" dirty="0"/>
              <a:t> don’t be alarmed. They</a:t>
            </a:r>
            <a:r>
              <a:rPr lang="en-US" dirty="0"/>
              <a:t> can’t transmit the Lyme disease bacteria once separated from the tick’s body. You’ll want to remove them with the same care you would use for a splinter. Always clean your skin with soap and warm water or alcohol after removing a tick. </a:t>
            </a:r>
          </a:p>
          <a:p>
            <a:pPr eaLnBrk="1" hangingPunct="1"/>
            <a:endParaRPr lang="en-US" dirty="0"/>
          </a:p>
          <a:p>
            <a:pPr eaLnBrk="1" hangingPunct="1"/>
            <a:r>
              <a:rPr lang="en-US" dirty="0"/>
              <a:t>Place the tick in a plastic vial or zip-lock bag for identification and testing. </a:t>
            </a:r>
            <a:r>
              <a:rPr lang="en-US" baseline="0" dirty="0"/>
              <a:t>Always record the date and location of a tick-attachment on your calendar. Consult with your physician and watch for early symptoms.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have heard some recommendations for</a:t>
            </a:r>
            <a:r>
              <a:rPr lang="en-US" baseline="0" dirty="0"/>
              <a:t> removing ticks that </a:t>
            </a:r>
            <a:r>
              <a:rPr lang="en-US" dirty="0"/>
              <a:t>are not effective and may actually  increase the risk of pathogen transmission. Don’t squeeze or rupture the tick. Don’t pour kerosene or nail polish remover on the tick. Don’t rub Vaseline or Petroleum Jelly on the tick. You want to avoid doing anything that might otherwise traumatize the tick. Your goal is to remove the tick swiftly and carefully.</a:t>
            </a:r>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19</a:t>
            </a:fld>
            <a:endParaRPr lang="en-US"/>
          </a:p>
        </p:txBody>
      </p:sp>
    </p:spTree>
    <p:extLst>
      <p:ext uri="{BB962C8B-B14F-4D97-AF65-F5344CB8AC3E}">
        <p14:creationId xmlns:p14="http://schemas.microsoft.com/office/powerpoint/2010/main" val="231147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How do people contract Zika? and How is Zika spread? </a:t>
            </a:r>
          </a:p>
          <a:p>
            <a:endParaRPr lang="en-US" dirty="0"/>
          </a:p>
          <a:p>
            <a:r>
              <a:rPr lang="en-US" dirty="0"/>
              <a:t>In New Jersey, there are over 60 species of mosquitos.</a:t>
            </a:r>
            <a:r>
              <a:rPr lang="en-US" baseline="0" dirty="0"/>
              <a:t> </a:t>
            </a:r>
          </a:p>
          <a:p>
            <a:endParaRPr lang="en-US" baseline="0" dirty="0"/>
          </a:p>
          <a:p>
            <a:pPr defTabSz="913303">
              <a:defRPr/>
            </a:pPr>
            <a:r>
              <a:rPr lang="en-US" dirty="0"/>
              <a:t>It does not take much for a mosquito to grow. All they need is water + 7 days + sugar source + suitable source. </a:t>
            </a:r>
          </a:p>
          <a:p>
            <a:endParaRPr lang="en-US" dirty="0"/>
          </a:p>
        </p:txBody>
      </p:sp>
      <p:sp>
        <p:nvSpPr>
          <p:cNvPr id="4" name="Slide Number Placeholder 3"/>
          <p:cNvSpPr>
            <a:spLocks noGrp="1"/>
          </p:cNvSpPr>
          <p:nvPr>
            <p:ph type="sldNum" sz="quarter" idx="10"/>
          </p:nvPr>
        </p:nvSpPr>
        <p:spPr/>
        <p:txBody>
          <a:bodyPr/>
          <a:lstStyle/>
          <a:p>
            <a:fld id="{7AA99C77-F3B5-4D66-BD35-14CFD1E6492B}" type="slidenum">
              <a:rPr lang="en-US" smtClean="0"/>
              <a:t>2</a:t>
            </a:fld>
            <a:endParaRPr lang="en-US"/>
          </a:p>
        </p:txBody>
      </p:sp>
    </p:spTree>
    <p:extLst>
      <p:ext uri="{BB962C8B-B14F-4D97-AF65-F5344CB8AC3E}">
        <p14:creationId xmlns:p14="http://schemas.microsoft.com/office/powerpoint/2010/main" val="424121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Roman"/>
                <a:cs typeface="Avenir Roman"/>
              </a:rPr>
              <a:t>Bathe or shower soon after coming indoors. Data from a study conducted by the Connecticut Emerging Infections Program at the Yale School of Public Health has shown that people who did not contract Lyme disease were nearly twice as likely to shower or bathe within 2 hours after spending time in their yards. Bathing washes off unattached ticks and provides the perfect opportunity to do a thorough tick check.</a:t>
            </a:r>
            <a:r>
              <a:rPr lang="en-US" baseline="0" dirty="0">
                <a:latin typeface="Avenir Roman"/>
                <a:cs typeface="Avenir Roman"/>
              </a:rPr>
              <a:t> Ticks may still be on your clothing, so put clothes in a hot dryer for 10 minutes if they’re dry or 50 minutes if they’re wet. Washing clothes alone doesn’t kill ticks.</a:t>
            </a:r>
          </a:p>
          <a:p>
            <a:endParaRPr lang="en-US" baseline="0" dirty="0">
              <a:latin typeface="Avenir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venir Roman"/>
              </a:rPr>
              <a:t>Look- </a:t>
            </a:r>
            <a:r>
              <a:rPr lang="en-US" dirty="0">
                <a:latin typeface="Avenir Roman"/>
                <a:cs typeface="Avenir Roman"/>
              </a:rPr>
              <a:t>… reminds everyone to look for ticks and rashes on your body after coming indoors. Finding and removing an attached tick as soon as possible may reduce your risk of getting the disease… so the sooner the better! Check under your arms, in your ears, the belly button, behind your knees</a:t>
            </a:r>
            <a:r>
              <a:rPr lang="en-US" baseline="0" dirty="0">
                <a:latin typeface="Avenir Roman"/>
                <a:cs typeface="Avenir Roman"/>
              </a:rPr>
              <a:t> and in other places where a tick may go undetected. </a:t>
            </a:r>
            <a:r>
              <a:rPr lang="en-US" sz="1200" dirty="0"/>
              <a:t>Ticks are very small, and may feed anywhere on the body so check thoroughly. </a:t>
            </a:r>
            <a:r>
              <a:rPr lang="en-US" baseline="0" dirty="0">
                <a:latin typeface="Avenir Roman"/>
                <a:cs typeface="Avenir Roman"/>
              </a:rPr>
              <a:t>Tick bites are usually painless. That’s why people are surprised when they find a tick attached to them. Do a tick check every night…and while you’re looking…</a:t>
            </a:r>
            <a:r>
              <a:rPr lang="en-US" dirty="0">
                <a:latin typeface="Avenir Roman"/>
                <a:cs typeface="Avenir Roman"/>
              </a:rPr>
              <a:t>check for expanding rashes too. </a:t>
            </a:r>
            <a:endParaRPr lang="en-US" dirty="0"/>
          </a:p>
          <a:p>
            <a:endParaRPr lang="en-US" baseline="0" dirty="0">
              <a:latin typeface="Avenir Roman"/>
            </a:endParaRPr>
          </a:p>
          <a:p>
            <a:r>
              <a:rPr lang="en-US" dirty="0">
                <a:latin typeface="Avenir Roman"/>
                <a:cs typeface="Avenir Roman"/>
              </a:rPr>
              <a:t>Apply repellents to skin and/or clothing. The CDC recommends using</a:t>
            </a:r>
            <a:r>
              <a:rPr lang="en-US" sz="1200" b="0" i="0" kern="1200" dirty="0">
                <a:solidFill>
                  <a:srgbClr val="000000"/>
                </a:solidFill>
                <a:latin typeface="Avenir Roman" charset="0"/>
                <a:ea typeface="MS PGothic" pitchFamily="34" charset="-128"/>
                <a:cs typeface="Avenir Roman" charset="0"/>
                <a:sym typeface="Avenir Roman"/>
              </a:rPr>
              <a:t> repellents that contain 20% to 30% DEET (N, N-diethyl-m-toluamide) on exposed skin and clothing for protection that lasts up to several hours. Always follow product instructions. Parents should apply this product to their children, avoiding hands, eyes, and mouth. </a:t>
            </a:r>
          </a:p>
          <a:p>
            <a:r>
              <a:rPr lang="en-US" sz="1200" b="0" i="0" kern="1200" dirty="0">
                <a:solidFill>
                  <a:srgbClr val="000000"/>
                </a:solidFill>
                <a:latin typeface="Avenir Roman" charset="0"/>
                <a:ea typeface="MS PGothic" pitchFamily="34" charset="-128"/>
                <a:cs typeface="Avenir Roman" charset="0"/>
                <a:sym typeface="Avenir Roman"/>
              </a:rPr>
              <a:t>Another option is to use products that contain permethrin on clothing and gear. Treat shirts, pants, socks and shoes when</a:t>
            </a:r>
            <a:r>
              <a:rPr lang="en-US" sz="1200" b="0" i="0" kern="1200" baseline="0" dirty="0">
                <a:solidFill>
                  <a:srgbClr val="000000"/>
                </a:solidFill>
                <a:latin typeface="Avenir Roman" charset="0"/>
                <a:ea typeface="MS PGothic" pitchFamily="34" charset="-128"/>
                <a:cs typeface="Avenir Roman" charset="0"/>
                <a:sym typeface="Avenir Roman"/>
              </a:rPr>
              <a:t> you are not wearing them. Spray outdoors in a well ventilated area and allow them to dry before putting these items on. Permethrin </a:t>
            </a:r>
            <a:r>
              <a:rPr lang="en-US" sz="1200" b="0" i="0" kern="1200" dirty="0">
                <a:solidFill>
                  <a:srgbClr val="000000"/>
                </a:solidFill>
                <a:latin typeface="Avenir Roman" charset="0"/>
                <a:ea typeface="MS PGothic" pitchFamily="34" charset="-128"/>
                <a:cs typeface="Avenir Roman" charset="0"/>
                <a:sym typeface="Avenir Roman"/>
              </a:rPr>
              <a:t>remains protective through several washings. Pre-treated clothing is available and may provide longer-lasting protection. </a:t>
            </a:r>
          </a:p>
          <a:p>
            <a:endParaRPr lang="en-US" sz="1200" b="0" i="0" kern="1200" dirty="0">
              <a:solidFill>
                <a:srgbClr val="000000"/>
              </a:solidFill>
              <a:latin typeface="Avenir Roman" charset="0"/>
              <a:ea typeface="MS PGothic" pitchFamily="34" charset="-128"/>
              <a:cs typeface="Avenir Roman" charset="0"/>
              <a:sym typeface="Avenir Roman"/>
            </a:endParaRPr>
          </a:p>
          <a:p>
            <a:pPr eaLnBrk="1" hangingPunct="1"/>
            <a:r>
              <a:rPr lang="en-US" sz="1200" b="0" i="0" kern="1200" dirty="0">
                <a:solidFill>
                  <a:srgbClr val="000000"/>
                </a:solidFill>
                <a:latin typeface="Avenir Roman" charset="0"/>
                <a:ea typeface="MS PGothic" pitchFamily="34" charset="-128"/>
                <a:cs typeface="Avenir Roman" charset="0"/>
                <a:sym typeface="Avenir Roman"/>
              </a:rPr>
              <a:t>Spray- </a:t>
            </a:r>
            <a:r>
              <a:rPr lang="en-US" dirty="0">
                <a:latin typeface="Avenir Roman"/>
                <a:cs typeface="Avenir Roman"/>
              </a:rPr>
              <a:t>Research has shown spraying for tick control can be very effective. According</a:t>
            </a:r>
            <a:r>
              <a:rPr lang="en-US" baseline="0" dirty="0">
                <a:latin typeface="Avenir Roman"/>
                <a:cs typeface="Avenir Roman"/>
              </a:rPr>
              <a:t> to the Connecticut Agricultural Experiment Station, a single perimeter spray in the Spring can reduce the number of ticks in your yard by up to 80 – 90%.  This should be a high power spray targeting tick habitat areas. </a:t>
            </a:r>
            <a:r>
              <a:rPr lang="en-US" dirty="0">
                <a:latin typeface="Avenir Roman"/>
                <a:cs typeface="Avenir Roman"/>
              </a:rPr>
              <a:t>Concentrate on:</a:t>
            </a:r>
          </a:p>
          <a:p>
            <a:pPr eaLnBrk="1" hangingPunct="1"/>
            <a:r>
              <a:rPr lang="en-US" dirty="0">
                <a:latin typeface="Avenir Roman"/>
                <a:cs typeface="Avenir Roman"/>
              </a:rPr>
              <a:t> </a:t>
            </a:r>
          </a:p>
          <a:p>
            <a:pPr eaLnBrk="1" hangingPunct="1">
              <a:buFontTx/>
              <a:buNone/>
            </a:pPr>
            <a:r>
              <a:rPr lang="en-US" dirty="0">
                <a:latin typeface="Avenir Roman"/>
                <a:cs typeface="Avenir Roman"/>
              </a:rPr>
              <a:t>	-The yard perimeter</a:t>
            </a:r>
            <a:r>
              <a:rPr lang="en-US" baseline="0" dirty="0">
                <a:latin typeface="Avenir Roman"/>
                <a:cs typeface="Avenir Roman"/>
              </a:rPr>
              <a:t> w</a:t>
            </a:r>
            <a:r>
              <a:rPr lang="en-US" dirty="0">
                <a:latin typeface="Avenir Roman"/>
                <a:cs typeface="Avenir Roman"/>
              </a:rPr>
              <a:t>here the lawn meets the wooded edge</a:t>
            </a:r>
          </a:p>
          <a:p>
            <a:pPr eaLnBrk="1" hangingPunct="1">
              <a:buFontTx/>
              <a:buNone/>
            </a:pPr>
            <a:r>
              <a:rPr lang="en-US" dirty="0">
                <a:latin typeface="Avenir Roman"/>
                <a:cs typeface="Avenir Roman"/>
              </a:rPr>
              <a:t>	-Stonewalls</a:t>
            </a:r>
          </a:p>
          <a:p>
            <a:pPr eaLnBrk="1" hangingPunct="1">
              <a:buFontTx/>
              <a:buNone/>
            </a:pPr>
            <a:r>
              <a:rPr lang="en-US" dirty="0">
                <a:latin typeface="Avenir Roman"/>
                <a:cs typeface="Avenir Roman"/>
              </a:rPr>
              <a:t>	-dense groundcover plantings</a:t>
            </a:r>
          </a:p>
          <a:p>
            <a:pPr eaLnBrk="1" hangingPunct="1">
              <a:buFont typeface="Arial" pitchFamily="34" charset="0"/>
              <a:buChar char="•"/>
            </a:pPr>
            <a:r>
              <a:rPr lang="en-US" dirty="0">
                <a:latin typeface="Avenir Roman"/>
                <a:cs typeface="Avenir Roman"/>
              </a:rPr>
              <a:t>	-Several yards into bordering woodlands</a:t>
            </a:r>
          </a:p>
          <a:p>
            <a:pPr eaLnBrk="1" hangingPunct="1">
              <a:buFont typeface="Arial" pitchFamily="34" charset="0"/>
              <a:buChar char="•"/>
            </a:pPr>
            <a:endParaRPr lang="en-US" dirty="0">
              <a:latin typeface="Avenir Roman"/>
              <a:cs typeface="Avenir Roman"/>
            </a:endParaRPr>
          </a:p>
          <a:p>
            <a:pPr eaLnBrk="1" hangingPunct="1"/>
            <a:r>
              <a:rPr lang="en-US" dirty="0">
                <a:latin typeface="Avenir Roman"/>
                <a:cs typeface="Avenir Roman"/>
              </a:rPr>
              <a:t>You do not need to treat short, well manicured lawn areas that are in full sun. Ticks</a:t>
            </a:r>
            <a:r>
              <a:rPr lang="en-US" baseline="0" dirty="0">
                <a:latin typeface="Avenir Roman"/>
                <a:cs typeface="Avenir Roman"/>
              </a:rPr>
              <a:t> are found in shady, moist, untended areas. Watch out for leaf litter, wood piles and invasive plants such as Barberry bushes that provide a safe habitat for rodents and the ticks they carry.</a:t>
            </a:r>
            <a:endParaRPr lang="en-US" dirty="0"/>
          </a:p>
          <a:p>
            <a:endParaRPr lang="en-US" sz="1200" b="0" i="0" kern="1200" dirty="0">
              <a:solidFill>
                <a:srgbClr val="000000"/>
              </a:solidFill>
              <a:latin typeface="Avenir Roman" charset="0"/>
              <a:ea typeface="MS PGothic" pitchFamily="34" charset="-128"/>
              <a:cs typeface="Avenir Roman" charset="0"/>
              <a:sym typeface="Avenir Roman"/>
            </a:endParaRPr>
          </a:p>
          <a:p>
            <a:r>
              <a:rPr lang="en-US" dirty="0"/>
              <a:t>Treat- Pets, especially</a:t>
            </a:r>
            <a:r>
              <a:rPr lang="en-US" baseline="0" dirty="0"/>
              <a:t> dogs,</a:t>
            </a:r>
            <a:r>
              <a:rPr lang="en-US" dirty="0"/>
              <a:t> can be seriously impacted by tick-borne diseases.</a:t>
            </a:r>
            <a:r>
              <a:rPr lang="en-US" sz="1200" b="0" i="0" kern="1200" dirty="0">
                <a:solidFill>
                  <a:srgbClr val="000000"/>
                </a:solidFill>
                <a:latin typeface="Avenir Roman" charset="0"/>
                <a:ea typeface="MS PGothic" pitchFamily="34" charset="-128"/>
                <a:cs typeface="Avenir Roman" charset="0"/>
                <a:sym typeface="Avenir Roman"/>
              </a:rPr>
              <a:t> Unfortunately, vaccines are not available for all the illnesses dogs can get from ticks, and they don’t keep your pet from bringing ticks into the house. For these reasons, it’s important to use a tick prevention product for your dog or cat and to check your pets daily for ticks, especially after coming indoors. Ask your veterinarian about the ticks found in your area, </a:t>
            </a:r>
            <a:r>
              <a:rPr lang="en-US" sz="1100" dirty="0"/>
              <a:t>vaccines, topical products, collars, and other prevention methods available. Don’t allow pets to sleep on your bed as ticks may crawl off the dog or cat and on to a family member. </a:t>
            </a:r>
            <a:r>
              <a:rPr lang="en-US" sz="1100" b="0" i="0" kern="1200" dirty="0">
                <a:solidFill>
                  <a:srgbClr val="000000"/>
                </a:solidFill>
                <a:latin typeface="Avenir Roman" charset="0"/>
                <a:ea typeface="MS PGothic" pitchFamily="34" charset="-128"/>
                <a:cs typeface="Avenir Roman" charset="0"/>
                <a:sym typeface="Avenir Roman"/>
              </a:rPr>
              <a:t>Cats are extremely sensitive to a variety of chemicals so don’t apply any insect acaricides or repellents to your cats without first consulting your veterinarian!</a:t>
            </a:r>
            <a:r>
              <a:rPr lang="en-US" sz="1100" b="0" i="0" kern="1200" dirty="0">
                <a:solidFill>
                  <a:schemeClr val="tx1"/>
                </a:solidFill>
                <a:latin typeface="+mn-lt"/>
                <a:ea typeface="+mn-ea"/>
                <a:cs typeface="+mn-cs"/>
                <a:sym typeface="Avenir Roman"/>
              </a:rPr>
              <a:t> </a:t>
            </a:r>
            <a:r>
              <a:rPr lang="en-US" sz="1200" b="0" i="0" kern="1200" dirty="0">
                <a:solidFill>
                  <a:srgbClr val="000000"/>
                </a:solidFill>
                <a:latin typeface="Avenir Roman" charset="0"/>
                <a:ea typeface="MS PGothic" pitchFamily="34" charset="-128"/>
                <a:cs typeface="Avenir Roman" charset="0"/>
                <a:sym typeface="Avenir Roman"/>
              </a:rPr>
              <a:t>Tick bites on pets may be hard to detect. Signs of tick-borne disease may not appear for 7-21 days or longer after a tick bite, so watch your dog closely for changes in behavior or appetite if you suspect that your pet has been bitten by a tick. Symptoms may include fever, lack of appetite, lameness and joint swelling. </a:t>
            </a:r>
          </a:p>
          <a:p>
            <a:endParaRPr lang="en-US" sz="1200" b="0" i="0" kern="1200" dirty="0">
              <a:solidFill>
                <a:srgbClr val="000000"/>
              </a:solidFill>
              <a:latin typeface="Avenir Roman" charset="0"/>
              <a:ea typeface="MS PGothic" pitchFamily="34" charset="-128"/>
              <a:cs typeface="Avenir Roman" charset="0"/>
              <a:sym typeface="Avenir Roman"/>
            </a:endParaRPr>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20</a:t>
            </a:fld>
            <a:endParaRPr lang="en-US"/>
          </a:p>
        </p:txBody>
      </p:sp>
    </p:spTree>
    <p:extLst>
      <p:ext uri="{BB962C8B-B14F-4D97-AF65-F5344CB8AC3E}">
        <p14:creationId xmlns:p14="http://schemas.microsoft.com/office/powerpoint/2010/main" val="1193019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directly off of the EPA website:</a:t>
            </a:r>
            <a:r>
              <a:rPr lang="en-US" baseline="0" dirty="0"/>
              <a:t> </a:t>
            </a:r>
            <a:r>
              <a:rPr lang="en-US" dirty="0"/>
              <a:t>https://www.epa.gov/insect-repellents </a:t>
            </a:r>
          </a:p>
          <a:p>
            <a:endParaRPr lang="en-US" dirty="0"/>
          </a:p>
          <a:p>
            <a:r>
              <a:rPr lang="en-US" b="1" dirty="0"/>
              <a:t>Questions on the form: </a:t>
            </a:r>
          </a:p>
          <a:p>
            <a:r>
              <a:rPr lang="en-US" dirty="0"/>
              <a:t>How much time will you need to be protected from biting insects?</a:t>
            </a:r>
          </a:p>
          <a:p>
            <a:r>
              <a:rPr lang="en-US" dirty="0"/>
              <a:t>Do you need protection from mosquitos, ticks, or both?</a:t>
            </a:r>
          </a:p>
          <a:p>
            <a:r>
              <a:rPr lang="en-US" dirty="0"/>
              <a:t>You can refine your search by specifying one or more of the following options: </a:t>
            </a:r>
          </a:p>
          <a:p>
            <a:r>
              <a:rPr lang="en-US" dirty="0"/>
              <a:t>	Which product are you interested in? (You can leave this blank to get a list.) </a:t>
            </a:r>
          </a:p>
          <a:p>
            <a:r>
              <a:rPr lang="en-US" dirty="0"/>
              <a:t>Are you interested in a particular active ingredient?</a:t>
            </a:r>
          </a:p>
          <a:p>
            <a:r>
              <a:rPr lang="en-US" dirty="0"/>
              <a:t>Are you looking for a specific company name?</a:t>
            </a:r>
          </a:p>
          <a:p>
            <a:r>
              <a:rPr lang="en-US" dirty="0"/>
              <a:t>Do you know the EPA registration number of the product you are looking for? (You can leave this blank to get a list) </a:t>
            </a:r>
          </a:p>
        </p:txBody>
      </p:sp>
      <p:sp>
        <p:nvSpPr>
          <p:cNvPr id="4" name="Slide Number Placeholder 3"/>
          <p:cNvSpPr>
            <a:spLocks noGrp="1"/>
          </p:cNvSpPr>
          <p:nvPr>
            <p:ph type="sldNum" sz="quarter" idx="10"/>
          </p:nvPr>
        </p:nvSpPr>
        <p:spPr/>
        <p:txBody>
          <a:bodyPr/>
          <a:lstStyle/>
          <a:p>
            <a:fld id="{7AA99C77-F3B5-4D66-BD35-14CFD1E6492B}" type="slidenum">
              <a:rPr lang="en-US" smtClean="0"/>
              <a:t>21</a:t>
            </a:fld>
            <a:endParaRPr lang="en-US"/>
          </a:p>
        </p:txBody>
      </p:sp>
    </p:spTree>
    <p:extLst>
      <p:ext uri="{BB962C8B-B14F-4D97-AF65-F5344CB8AC3E}">
        <p14:creationId xmlns:p14="http://schemas.microsoft.com/office/powerpoint/2010/main" val="3758174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a:t>
            </a:r>
            <a:r>
              <a:rPr lang="en-US" baseline="0" dirty="0"/>
              <a:t>e EPA website. </a:t>
            </a:r>
          </a:p>
          <a:p>
            <a:endParaRPr lang="en-US" baseline="0" dirty="0"/>
          </a:p>
          <a:p>
            <a:r>
              <a:rPr lang="en-US" baseline="0" dirty="0"/>
              <a:t>You can actually look on the EPA website and search for an insect repellant with a specific active ingredient. You can search as broad or specific as you want. </a:t>
            </a:r>
          </a:p>
          <a:p>
            <a:endParaRPr lang="en-US" baseline="0" dirty="0"/>
          </a:p>
          <a:p>
            <a:r>
              <a:rPr lang="en-US" baseline="0" dirty="0"/>
              <a:t>These are a few search results of brands that we may be familiar with. </a:t>
            </a:r>
          </a:p>
          <a:p>
            <a:endParaRPr lang="en-US" baseline="0" dirty="0"/>
          </a:p>
          <a:p>
            <a:r>
              <a:rPr lang="en-US" b="1" baseline="0" dirty="0"/>
              <a:t>INSTRUCTOR NOTE: </a:t>
            </a:r>
            <a:r>
              <a:rPr lang="en-US" b="0" baseline="0" dirty="0"/>
              <a:t>Please discuss what could be found in each column of the graph above. </a:t>
            </a:r>
          </a:p>
          <a:p>
            <a:endParaRPr lang="en-US" b="0" baseline="0" dirty="0"/>
          </a:p>
          <a:p>
            <a:r>
              <a:rPr lang="en-US" b="0" baseline="0" dirty="0"/>
              <a:t>There are unregistered ingredients such as Peppermint Oil, Soybean Oil that seem to be as effective at DEET but we would recommend that you use products with ingredients that are registered by the EPA. </a:t>
            </a:r>
            <a:endParaRPr lang="en-US" b="1" dirty="0"/>
          </a:p>
        </p:txBody>
      </p:sp>
      <p:sp>
        <p:nvSpPr>
          <p:cNvPr id="4" name="Slide Number Placeholder 3"/>
          <p:cNvSpPr>
            <a:spLocks noGrp="1"/>
          </p:cNvSpPr>
          <p:nvPr>
            <p:ph type="sldNum" sz="quarter" idx="10"/>
          </p:nvPr>
        </p:nvSpPr>
        <p:spPr/>
        <p:txBody>
          <a:bodyPr/>
          <a:lstStyle/>
          <a:p>
            <a:fld id="{7AA99C77-F3B5-4D66-BD35-14CFD1E6492B}" type="slidenum">
              <a:rPr lang="en-US" smtClean="0"/>
              <a:t>22</a:t>
            </a:fld>
            <a:endParaRPr lang="en-US"/>
          </a:p>
        </p:txBody>
      </p:sp>
    </p:spTree>
    <p:extLst>
      <p:ext uri="{BB962C8B-B14F-4D97-AF65-F5344CB8AC3E}">
        <p14:creationId xmlns:p14="http://schemas.microsoft.com/office/powerpoint/2010/main" val="1953291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We’ve added a list of local phone numbers that you can call if you’re concerned about a Zika case. </a:t>
            </a:r>
          </a:p>
          <a:p>
            <a:endParaRPr lang="en-US" strike="sngStrike" dirty="0"/>
          </a:p>
          <a:p>
            <a:r>
              <a:rPr lang="en-US" strike="sngStrike" dirty="0"/>
              <a:t>Although</a:t>
            </a:r>
            <a:r>
              <a:rPr lang="en-US" strike="sngStrike" baseline="0" dirty="0"/>
              <a:t> there is a lot of information that we’ve uncovered about Zika, there is still a lot that we don’t know. </a:t>
            </a:r>
            <a:endParaRPr lang="en-US" strike="sngStrike" dirty="0"/>
          </a:p>
          <a:p>
            <a:endParaRPr lang="en-US" strike="sngStrike" dirty="0"/>
          </a:p>
          <a:p>
            <a:r>
              <a:rPr lang="en-US" strike="sngStrike" dirty="0"/>
              <a:t>There is a list of local travel clinics that offer vaccinations on the following slide. </a:t>
            </a:r>
          </a:p>
        </p:txBody>
      </p:sp>
      <p:sp>
        <p:nvSpPr>
          <p:cNvPr id="4" name="Slide Number Placeholder 3"/>
          <p:cNvSpPr>
            <a:spLocks noGrp="1"/>
          </p:cNvSpPr>
          <p:nvPr>
            <p:ph type="sldNum" sz="quarter" idx="10"/>
          </p:nvPr>
        </p:nvSpPr>
        <p:spPr/>
        <p:txBody>
          <a:bodyPr/>
          <a:lstStyle/>
          <a:p>
            <a:fld id="{7AA99C77-F3B5-4D66-BD35-14CFD1E6492B}" type="slidenum">
              <a:rPr lang="en-US" smtClean="0"/>
              <a:t>24</a:t>
            </a:fld>
            <a:endParaRPr lang="en-US"/>
          </a:p>
        </p:txBody>
      </p:sp>
    </p:spTree>
    <p:extLst>
      <p:ext uri="{BB962C8B-B14F-4D97-AF65-F5344CB8AC3E}">
        <p14:creationId xmlns:p14="http://schemas.microsoft.com/office/powerpoint/2010/main" val="3934204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reached the conclusion of our PowerPoint presentation. We’re going to open up the floor for questions now. </a:t>
            </a:r>
          </a:p>
          <a:p>
            <a:endParaRPr lang="en-US" dirty="0"/>
          </a:p>
          <a:p>
            <a:r>
              <a:rPr lang="en-US" b="1" dirty="0"/>
              <a:t>INSTRUCTOR NOTE: </a:t>
            </a:r>
            <a:r>
              <a:rPr lang="en-US" dirty="0"/>
              <a:t>Leave about 20-30 minutes to answer questions. </a:t>
            </a:r>
          </a:p>
        </p:txBody>
      </p:sp>
      <p:sp>
        <p:nvSpPr>
          <p:cNvPr id="4" name="Slide Number Placeholder 3"/>
          <p:cNvSpPr>
            <a:spLocks noGrp="1"/>
          </p:cNvSpPr>
          <p:nvPr>
            <p:ph type="sldNum" sz="quarter" idx="10"/>
          </p:nvPr>
        </p:nvSpPr>
        <p:spPr/>
        <p:txBody>
          <a:bodyPr/>
          <a:lstStyle/>
          <a:p>
            <a:fld id="{7AA99C77-F3B5-4D66-BD35-14CFD1E6492B}" type="slidenum">
              <a:rPr lang="en-US" smtClean="0"/>
              <a:t>25</a:t>
            </a:fld>
            <a:endParaRPr lang="en-US"/>
          </a:p>
        </p:txBody>
      </p:sp>
    </p:spTree>
    <p:extLst>
      <p:ext uri="{BB962C8B-B14F-4D97-AF65-F5344CB8AC3E}">
        <p14:creationId xmlns:p14="http://schemas.microsoft.com/office/powerpoint/2010/main" val="1555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How do people contract Zika? And How is Zika spread? </a:t>
            </a:r>
          </a:p>
          <a:p>
            <a:endParaRPr lang="en-US" dirty="0"/>
          </a:p>
          <a:p>
            <a:r>
              <a:rPr lang="en-US" b="1" dirty="0"/>
              <a:t>These maps do not show:</a:t>
            </a:r>
            <a:r>
              <a:rPr lang="en-US" b="1" baseline="0" dirty="0"/>
              <a:t> </a:t>
            </a:r>
            <a:r>
              <a:rPr lang="en-US" baseline="0" dirty="0"/>
              <a:t>the exact number of mosquitos, the exact location, and how likely these mosquitos will spread viruses. </a:t>
            </a:r>
          </a:p>
          <a:p>
            <a:endParaRPr lang="en-US" baseline="0" dirty="0"/>
          </a:p>
          <a:p>
            <a:r>
              <a:rPr lang="en-US" baseline="0" dirty="0"/>
              <a:t>The mosquito type on the left is the “aggressive biter” that I had mentioned previously, </a:t>
            </a:r>
          </a:p>
          <a:p>
            <a:endParaRPr lang="en-US" baseline="0" dirty="0"/>
          </a:p>
          <a:p>
            <a:r>
              <a:rPr lang="en-US" baseline="0" dirty="0"/>
              <a:t>NJ is located in both regions where these two types of mosquitos are present. </a:t>
            </a:r>
            <a:endParaRPr lang="en-US" dirty="0"/>
          </a:p>
        </p:txBody>
      </p:sp>
      <p:sp>
        <p:nvSpPr>
          <p:cNvPr id="4" name="Slide Number Placeholder 3"/>
          <p:cNvSpPr>
            <a:spLocks noGrp="1"/>
          </p:cNvSpPr>
          <p:nvPr>
            <p:ph type="sldNum" sz="quarter" idx="10"/>
          </p:nvPr>
        </p:nvSpPr>
        <p:spPr/>
        <p:txBody>
          <a:bodyPr/>
          <a:lstStyle/>
          <a:p>
            <a:fld id="{7AA99C77-F3B5-4D66-BD35-14CFD1E6492B}" type="slidenum">
              <a:rPr lang="en-US" smtClean="0"/>
              <a:t>3</a:t>
            </a:fld>
            <a:endParaRPr lang="en-US"/>
          </a:p>
        </p:txBody>
      </p:sp>
    </p:spTree>
    <p:extLst>
      <p:ext uri="{BB962C8B-B14F-4D97-AF65-F5344CB8AC3E}">
        <p14:creationId xmlns:p14="http://schemas.microsoft.com/office/powerpoint/2010/main" val="166219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92D050"/>
                </a:solidFill>
              </a:rPr>
              <a:t>West Nile Virus is much more prevalent in the U.S. than anywhere else around the world. </a:t>
            </a:r>
          </a:p>
          <a:p>
            <a:r>
              <a:rPr lang="en-US" sz="1000" dirty="0"/>
              <a:t>It is also spread by infected mosquitos</a:t>
            </a:r>
          </a:p>
          <a:p>
            <a:r>
              <a:rPr lang="en-US" sz="1000" dirty="0"/>
              <a:t>Most cases are from June-September. </a:t>
            </a:r>
          </a:p>
          <a:p>
            <a:r>
              <a:rPr lang="en-US" sz="1000" b="1" dirty="0">
                <a:solidFill>
                  <a:srgbClr val="7030A0"/>
                </a:solidFill>
              </a:rPr>
              <a:t>Signs and Symptoms</a:t>
            </a:r>
          </a:p>
          <a:p>
            <a:pPr lvl="1"/>
            <a:r>
              <a:rPr lang="en-US" sz="1000" dirty="0"/>
              <a:t>Febrile illness</a:t>
            </a:r>
          </a:p>
          <a:p>
            <a:pPr lvl="1"/>
            <a:r>
              <a:rPr lang="en-US" sz="1000" dirty="0"/>
              <a:t>Encephalitis (inflammation of the brain) </a:t>
            </a:r>
          </a:p>
          <a:p>
            <a:pPr lvl="1"/>
            <a:r>
              <a:rPr lang="en-US" sz="1000" dirty="0"/>
              <a:t>Meningitis (inflammation of the lining of the brain and spinal cord) </a:t>
            </a:r>
          </a:p>
          <a:p>
            <a:pPr lvl="1"/>
            <a:r>
              <a:rPr lang="en-US" sz="1000" dirty="0"/>
              <a:t>Majority of people (70-80%) don’t experience symptoms. </a:t>
            </a:r>
          </a:p>
          <a:p>
            <a:r>
              <a:rPr lang="en-US" sz="1000" dirty="0"/>
              <a:t>First detected in North America- 1999 now has spread throughout the rest of the U.S. and Canada. There are cases from all 48 lower states. </a:t>
            </a:r>
          </a:p>
          <a:p>
            <a:endParaRPr lang="en-US" sz="1000" dirty="0"/>
          </a:p>
          <a:p>
            <a:r>
              <a:rPr lang="en-US" sz="1000" b="1" dirty="0">
                <a:solidFill>
                  <a:srgbClr val="7030A0"/>
                </a:solidFill>
              </a:rPr>
              <a:t>How do people get it?</a:t>
            </a:r>
          </a:p>
          <a:p>
            <a:pPr lvl="1"/>
            <a:r>
              <a:rPr lang="en-US" sz="1000" dirty="0"/>
              <a:t>Blood transfusions</a:t>
            </a:r>
          </a:p>
          <a:p>
            <a:pPr lvl="1"/>
            <a:r>
              <a:rPr lang="en-US" sz="1000" dirty="0"/>
              <a:t>Organ transplants</a:t>
            </a:r>
          </a:p>
          <a:p>
            <a:pPr lvl="1"/>
            <a:r>
              <a:rPr lang="en-US" sz="1000" dirty="0"/>
              <a:t>Exposure in a laboratory setting</a:t>
            </a:r>
          </a:p>
          <a:p>
            <a:pPr lvl="1"/>
            <a:r>
              <a:rPr lang="en-US" sz="1000" dirty="0"/>
              <a:t>From mother to baby during pregnancy, delivery, or breastfeeding </a:t>
            </a:r>
          </a:p>
          <a:p>
            <a:r>
              <a:rPr lang="en-US" sz="1000" b="1" dirty="0">
                <a:solidFill>
                  <a:srgbClr val="7030A0"/>
                </a:solidFill>
              </a:rPr>
              <a:t>Incubation period </a:t>
            </a:r>
            <a:r>
              <a:rPr lang="en-US" sz="1000" dirty="0"/>
              <a:t>2-6 days but can go from 2-14 days. It can be longer for people who have other medical conditions affecting the immune system. </a:t>
            </a:r>
          </a:p>
          <a:p>
            <a:r>
              <a:rPr lang="en-US" sz="1000" dirty="0"/>
              <a:t>All ages groups are at risk but those over 60 years old are at greatest risk.</a:t>
            </a:r>
          </a:p>
          <a:p>
            <a:r>
              <a:rPr lang="en-US" sz="1000" dirty="0"/>
              <a:t>Has been detected in a variety of species of birds. </a:t>
            </a:r>
          </a:p>
          <a:p>
            <a:r>
              <a:rPr lang="en-US" sz="1000" dirty="0"/>
              <a:t>No evidence of any cases of people getting sick while handling a live or dead infected bird.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7AA99C77-F3B5-4D66-BD35-14CFD1E6492B}" type="slidenum">
              <a:rPr lang="en-US" smtClean="0"/>
              <a:t>4</a:t>
            </a:fld>
            <a:endParaRPr lang="en-US"/>
          </a:p>
        </p:txBody>
      </p:sp>
    </p:spTree>
    <p:extLst>
      <p:ext uri="{BB962C8B-B14F-4D97-AF65-F5344CB8AC3E}">
        <p14:creationId xmlns:p14="http://schemas.microsoft.com/office/powerpoint/2010/main" val="174571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How is Zika spread? </a:t>
            </a:r>
          </a:p>
          <a:p>
            <a:r>
              <a:rPr lang="en-US" dirty="0"/>
              <a:t>These pictures</a:t>
            </a:r>
            <a:r>
              <a:rPr lang="en-US" baseline="0" dirty="0"/>
              <a:t> show us areas around our homes that can potentially collect standing water and possible breeding grounds for mosquitos. </a:t>
            </a:r>
          </a:p>
          <a:p>
            <a:endParaRPr lang="en-US" baseline="0" dirty="0"/>
          </a:p>
          <a:p>
            <a:r>
              <a:rPr lang="en-US" baseline="0" dirty="0"/>
              <a:t>Do any of these locations surprise you? </a:t>
            </a:r>
          </a:p>
          <a:p>
            <a:endParaRPr lang="en-US" baseline="0" dirty="0"/>
          </a:p>
          <a:p>
            <a:r>
              <a:rPr lang="en-US" baseline="0" dirty="0"/>
              <a:t>One of the top ways to protect ourselves at home is to prevent any breeding sources. It is important to make a habit of frequently checking these spots. Empty or cover any pools of water. There are larvicides you are able to purchase if you are unable to empty or cover these areas or if you’ve already noticed larvae. </a:t>
            </a:r>
          </a:p>
          <a:p>
            <a:endParaRPr lang="en-US" baseline="0" dirty="0"/>
          </a:p>
          <a:p>
            <a:r>
              <a:rPr lang="en-US" b="1" baseline="0" dirty="0"/>
              <a:t>INSTRUCTOR NOTE: </a:t>
            </a:r>
            <a:r>
              <a:rPr lang="en-US" b="0" baseline="0" dirty="0"/>
              <a:t>Name each location. </a:t>
            </a:r>
            <a:endParaRPr lang="en-US" b="1" dirty="0"/>
          </a:p>
        </p:txBody>
      </p:sp>
      <p:sp>
        <p:nvSpPr>
          <p:cNvPr id="4" name="Slide Number Placeholder 3"/>
          <p:cNvSpPr>
            <a:spLocks noGrp="1"/>
          </p:cNvSpPr>
          <p:nvPr>
            <p:ph type="sldNum" sz="quarter" idx="10"/>
          </p:nvPr>
        </p:nvSpPr>
        <p:spPr/>
        <p:txBody>
          <a:bodyPr/>
          <a:lstStyle/>
          <a:p>
            <a:fld id="{7AA99C77-F3B5-4D66-BD35-14CFD1E6492B}" type="slidenum">
              <a:rPr lang="en-US" smtClean="0"/>
              <a:t>5</a:t>
            </a:fld>
            <a:endParaRPr lang="en-US"/>
          </a:p>
        </p:txBody>
      </p:sp>
    </p:spTree>
    <p:extLst>
      <p:ext uri="{BB962C8B-B14F-4D97-AF65-F5344CB8AC3E}">
        <p14:creationId xmlns:p14="http://schemas.microsoft.com/office/powerpoint/2010/main" val="143005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Here’s a quick way to remember how to combat the Zika Virus.</a:t>
            </a:r>
          </a:p>
          <a:p>
            <a:r>
              <a:rPr lang="en-US" sz="1000" dirty="0"/>
              <a:t>3 D’s: Drain, Dress, and Defend. </a:t>
            </a:r>
          </a:p>
          <a:p>
            <a:endParaRPr lang="en-US" sz="1000" dirty="0"/>
          </a:p>
          <a:p>
            <a:r>
              <a:rPr lang="en-US" sz="1000" dirty="0"/>
              <a:t>It may seem odd to be wearing clothes that cover our bodies in the heat as oppose to wearing T-shirts and shorts. It is important to remember that this is if weather permits, use your judgement to make this call. If it’s a very hot day it is probably not best to be covered up. </a:t>
            </a:r>
          </a:p>
          <a:p>
            <a:endParaRPr lang="en-US" sz="1000" dirty="0"/>
          </a:p>
          <a:p>
            <a:r>
              <a:rPr lang="en-US" sz="1000" dirty="0"/>
              <a:t>Containers of water include buckets, planters, and old tires. You may also purchase larvicides for large containers of water as long as it is not consumed. These are sources of something called STANDING WATER. </a:t>
            </a:r>
          </a:p>
          <a:p>
            <a:endParaRPr lang="en-US" sz="1000" dirty="0"/>
          </a:p>
          <a:p>
            <a:r>
              <a:rPr lang="en-US" sz="1000" dirty="0"/>
              <a:t>As much as possible stay indoors with the windows closed. If the windows or doors need to be opened repair/ install a screen to prevent anything insects from entering the home. There is netting that you can install around your bed as well. </a:t>
            </a:r>
          </a:p>
          <a:p>
            <a:endParaRPr lang="en-US" sz="1000" dirty="0"/>
          </a:p>
          <a:p>
            <a:r>
              <a:rPr lang="en-US" sz="1000" dirty="0"/>
              <a:t>In order for the insect repellant to be effective, the DEET percentage should be between 10-30%. As a bonus, you’re also protecting yourself against ticks. </a:t>
            </a:r>
          </a:p>
          <a:p>
            <a:endParaRPr lang="en-US" sz="1000" dirty="0"/>
          </a:p>
          <a:p>
            <a:r>
              <a:rPr lang="en-US" sz="1000" dirty="0"/>
              <a:t>Please be mindful of the age of your child. You should not put repellant on a baby 2 months and younger. The oil mentioned should not be used on children younger than 3 years old. </a:t>
            </a:r>
          </a:p>
          <a:p>
            <a:endParaRPr lang="en-US" sz="1000" dirty="0"/>
          </a:p>
          <a:p>
            <a:r>
              <a:rPr lang="en-US" sz="1000" b="1" dirty="0"/>
              <a:t>INSTRUCTOR NOTE: </a:t>
            </a:r>
            <a:r>
              <a:rPr lang="en-US" sz="1000" dirty="0"/>
              <a:t>It is important to note that DEET decreases the effectiveness of SPF. Apply SPF before the insect repellant. Reapply based on the instructions on the label. </a:t>
            </a:r>
            <a:endParaRPr lang="en-US" sz="1000" b="1" dirty="0"/>
          </a:p>
          <a:p>
            <a:endParaRPr lang="en-US" sz="1000" dirty="0"/>
          </a:p>
        </p:txBody>
      </p:sp>
      <p:sp>
        <p:nvSpPr>
          <p:cNvPr id="4" name="Slide Number Placeholder 3"/>
          <p:cNvSpPr>
            <a:spLocks noGrp="1"/>
          </p:cNvSpPr>
          <p:nvPr>
            <p:ph type="sldNum" sz="quarter" idx="10"/>
          </p:nvPr>
        </p:nvSpPr>
        <p:spPr/>
        <p:txBody>
          <a:bodyPr/>
          <a:lstStyle/>
          <a:p>
            <a:fld id="{7AA99C77-F3B5-4D66-BD35-14CFD1E6492B}" type="slidenum">
              <a:rPr lang="en-US" smtClean="0"/>
              <a:t>6</a:t>
            </a:fld>
            <a:endParaRPr lang="en-US"/>
          </a:p>
        </p:txBody>
      </p:sp>
    </p:spTree>
    <p:extLst>
      <p:ext uri="{BB962C8B-B14F-4D97-AF65-F5344CB8AC3E}">
        <p14:creationId xmlns:p14="http://schemas.microsoft.com/office/powerpoint/2010/main" val="316985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approximately</a:t>
            </a:r>
            <a:r>
              <a:rPr lang="en-US" baseline="0" dirty="0"/>
              <a:t> 20 tick species of major public health or veterinary importance in the United States and over a dozen human tick-borne diseases that affect humans.  </a:t>
            </a:r>
            <a:r>
              <a:rPr lang="en-US" dirty="0"/>
              <a:t>We know that several disease can be acquired from</a:t>
            </a:r>
            <a:r>
              <a:rPr lang="en-US" baseline="0" dirty="0"/>
              <a:t> the bite of an infected blacklegged tick , often referred to as a deer tick.</a:t>
            </a:r>
            <a:r>
              <a:rPr lang="en-US" dirty="0"/>
              <a:t> Lyme Disease is still most common, but health departments are monitoring the rise of Babesiosis and Anaplasmosis. </a:t>
            </a:r>
            <a:r>
              <a:rPr lang="en-US" i="1" dirty="0"/>
              <a:t>Borrelia miyamotoi </a:t>
            </a:r>
            <a:r>
              <a:rPr lang="en-US" dirty="0"/>
              <a:t>and Powassan disease are less common, but can have serious health consequences.  It is possible to acquire</a:t>
            </a:r>
            <a:r>
              <a:rPr lang="en-US" baseline="0" dirty="0"/>
              <a:t> multiple infections from one tick attachment. While there are other types of ticks in our area, which may carry other diseases, the blacklegged ticks and Lyme disease continue to be our greatest health threat.</a:t>
            </a: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7</a:t>
            </a:fld>
            <a:endParaRPr lang="en-US"/>
          </a:p>
        </p:txBody>
      </p:sp>
    </p:spTree>
    <p:extLst>
      <p:ext uri="{BB962C8B-B14F-4D97-AF65-F5344CB8AC3E}">
        <p14:creationId xmlns:p14="http://schemas.microsoft.com/office/powerpoint/2010/main" val="2937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Arial" charset="0"/>
                <a:ea typeface="+mn-ea"/>
                <a:cs typeface="+mn-cs"/>
              </a:rPr>
              <a:t>Lyme disease was first identified in 1975 when a cluster of children and adults residing in the Lyme, Connecticut area experienced uncommon arthritic symptoms.</a:t>
            </a:r>
            <a:r>
              <a:rPr lang="en-US" sz="1200" b="0" i="0" kern="1200" baseline="0" dirty="0">
                <a:solidFill>
                  <a:schemeClr val="tx1"/>
                </a:solidFill>
                <a:latin typeface="Arial" charset="0"/>
                <a:ea typeface="+mn-ea"/>
                <a:cs typeface="+mn-cs"/>
              </a:rPr>
              <a:t> A local mother, Polly Murray, is credited with initiating the medical investigation that resulted in the discovery of this new illness. </a:t>
            </a:r>
            <a:r>
              <a:rPr lang="en-US" sz="1200" b="0" i="0" kern="1200" dirty="0">
                <a:solidFill>
                  <a:schemeClr val="tx1"/>
                </a:solidFill>
                <a:latin typeface="Arial" charset="0"/>
                <a:ea typeface="+mn-ea"/>
                <a:cs typeface="+mn-cs"/>
              </a:rPr>
              <a:t>By 1977, the first 51 cases of Lyme arthritis were described, and the Ixodes scapularis or black-legged tick was linked to the transmission of the disease. </a:t>
            </a:r>
            <a:endParaRPr lang="en-US" dirty="0"/>
          </a:p>
          <a:p>
            <a:endParaRPr lang="en-US" dirty="0"/>
          </a:p>
        </p:txBody>
      </p:sp>
      <p:sp>
        <p:nvSpPr>
          <p:cNvPr id="4" name="Slide Number Placeholder 3"/>
          <p:cNvSpPr>
            <a:spLocks noGrp="1"/>
          </p:cNvSpPr>
          <p:nvPr>
            <p:ph type="sldNum" sz="quarter" idx="5"/>
          </p:nvPr>
        </p:nvSpPr>
        <p:spPr/>
        <p:txBody>
          <a:bodyPr/>
          <a:lstStyle/>
          <a:p>
            <a:fld id="{7AA99C77-F3B5-4D66-BD35-14CFD1E6492B}" type="slidenum">
              <a:rPr lang="en-US" smtClean="0"/>
              <a:t>8</a:t>
            </a:fld>
            <a:endParaRPr lang="en-US"/>
          </a:p>
        </p:txBody>
      </p:sp>
    </p:spTree>
    <p:extLst>
      <p:ext uri="{BB962C8B-B14F-4D97-AF65-F5344CB8AC3E}">
        <p14:creationId xmlns:p14="http://schemas.microsoft.com/office/powerpoint/2010/main" val="422618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99C77-F3B5-4D66-BD35-14CFD1E6492B}" type="slidenum">
              <a:rPr lang="en-US" smtClean="0"/>
              <a:t>9</a:t>
            </a:fld>
            <a:endParaRPr lang="en-US"/>
          </a:p>
        </p:txBody>
      </p:sp>
    </p:spTree>
    <p:extLst>
      <p:ext uri="{BB962C8B-B14F-4D97-AF65-F5344CB8AC3E}">
        <p14:creationId xmlns:p14="http://schemas.microsoft.com/office/powerpoint/2010/main" val="422117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37752553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33070131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316569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1548858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26866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412485931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206683864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44949578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11190348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4DA25-379D-4776-8A4E-5168176A0EA3}"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26683498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4DA25-379D-4776-8A4E-5168176A0EA3}"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145178390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4DA25-379D-4776-8A4E-5168176A0EA3}"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325529456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4DA25-379D-4776-8A4E-5168176A0EA3}"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17432837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DA25-379D-4776-8A4E-5168176A0EA3}"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269743923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14DA25-379D-4776-8A4E-5168176A0EA3}"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35583426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4DA25-379D-4776-8A4E-5168176A0EA3}"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BD34F-C52E-4A6A-BBB7-4A4D42CDFA60}" type="slidenum">
              <a:rPr lang="en-US" smtClean="0"/>
              <a:t>‹#›</a:t>
            </a:fld>
            <a:endParaRPr lang="en-US"/>
          </a:p>
        </p:txBody>
      </p:sp>
    </p:spTree>
    <p:extLst>
      <p:ext uri="{BB962C8B-B14F-4D97-AF65-F5344CB8AC3E}">
        <p14:creationId xmlns:p14="http://schemas.microsoft.com/office/powerpoint/2010/main" val="31695779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14DA25-379D-4776-8A4E-5168176A0EA3}" type="datetimeFigureOut">
              <a:rPr lang="en-US" smtClean="0"/>
              <a:t>5/15/2023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2BD34F-C52E-4A6A-BBB7-4A4D42CDFA60}" type="slidenum">
              <a:rPr lang="en-US" smtClean="0"/>
              <a:t>‹#›</a:t>
            </a:fld>
            <a:endParaRPr lang="en-US"/>
          </a:p>
        </p:txBody>
      </p:sp>
    </p:spTree>
    <p:extLst>
      <p:ext uri="{BB962C8B-B14F-4D97-AF65-F5344CB8AC3E}">
        <p14:creationId xmlns:p14="http://schemas.microsoft.com/office/powerpoint/2010/main" val="23243679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jtravilla\Desktop\Travel%20Clinics%20in%20Bergen%20County_201706051521051002.pdf" TargetMode="External"/><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www.nj.gov/health/cd/zika/documents/zika_virus_brochure.pdf" TargetMode="External"/><Relationship Id="rId4" Type="http://schemas.openxmlformats.org/officeDocument/2006/relationships/hyperlink" Target="https://www.cdc.gov/zika/about/overview.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52" y="1377603"/>
            <a:ext cx="7912445" cy="4365692"/>
          </a:xfrm>
          <a:prstGeom prst="rect">
            <a:avLst/>
          </a:prstGeom>
        </p:spPr>
      </p:pic>
      <p:sp>
        <p:nvSpPr>
          <p:cNvPr id="3" name="Subtitle 2"/>
          <p:cNvSpPr>
            <a:spLocks noGrp="1"/>
          </p:cNvSpPr>
          <p:nvPr>
            <p:ph type="subTitle" idx="1"/>
          </p:nvPr>
        </p:nvSpPr>
        <p:spPr>
          <a:xfrm>
            <a:off x="1248661" y="6309550"/>
            <a:ext cx="7766936" cy="1096899"/>
          </a:xfrm>
        </p:spPr>
        <p:txBody>
          <a:bodyPr/>
          <a:lstStyle/>
          <a:p>
            <a:r>
              <a:rPr lang="en-US" dirty="0">
                <a:solidFill>
                  <a:srgbClr val="7030A0"/>
                </a:solidFill>
              </a:rPr>
              <a:t>Adults</a:t>
            </a:r>
          </a:p>
        </p:txBody>
      </p:sp>
      <p:sp>
        <p:nvSpPr>
          <p:cNvPr id="5" name="Subtitle 2"/>
          <p:cNvSpPr txBox="1">
            <a:spLocks/>
          </p:cNvSpPr>
          <p:nvPr/>
        </p:nvSpPr>
        <p:spPr>
          <a:xfrm>
            <a:off x="1248661" y="377882"/>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2800" dirty="0">
                <a:solidFill>
                  <a:srgbClr val="7030A0"/>
                </a:solidFill>
              </a:rPr>
              <a:t>Bergen County Department of Health Presents: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3735" y="3434017"/>
            <a:ext cx="4585014" cy="3692847"/>
          </a:xfrm>
          <a:prstGeom prst="rect">
            <a:avLst/>
          </a:prstGeom>
        </p:spPr>
      </p:pic>
      <p:pic>
        <p:nvPicPr>
          <p:cNvPr id="2050" name="Picture 2" descr="X:\Health Ed &amp; Promotion\County Documents Materials\BCDHS_logo20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5944" y="221371"/>
            <a:ext cx="2057404" cy="204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8141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3E68-4A5B-5645-E1D3-F2F44D0C66FC}"/>
              </a:ext>
            </a:extLst>
          </p:cNvPr>
          <p:cNvSpPr>
            <a:spLocks noGrp="1"/>
          </p:cNvSpPr>
          <p:nvPr>
            <p:ph type="title"/>
          </p:nvPr>
        </p:nvSpPr>
        <p:spPr/>
        <p:txBody>
          <a:bodyPr/>
          <a:lstStyle/>
          <a:p>
            <a:r>
              <a:rPr lang="en-US" b="1" dirty="0">
                <a:solidFill>
                  <a:srgbClr val="7030A0"/>
                </a:solidFill>
              </a:rPr>
              <a:t>Lyme Disease Cases Over Time by State of Residence- 2020</a:t>
            </a:r>
          </a:p>
        </p:txBody>
      </p:sp>
      <p:pic>
        <p:nvPicPr>
          <p:cNvPr id="6" name="Picture 5" descr="Map&#10;&#10;Description automatically generated">
            <a:extLst>
              <a:ext uri="{FF2B5EF4-FFF2-40B4-BE49-F238E27FC236}">
                <a16:creationId xmlns:a16="http://schemas.microsoft.com/office/drawing/2014/main" id="{49554033-DE87-3431-A157-1DA59328E9AA}"/>
              </a:ext>
            </a:extLst>
          </p:cNvPr>
          <p:cNvPicPr>
            <a:picLocks noChangeAspect="1"/>
          </p:cNvPicPr>
          <p:nvPr/>
        </p:nvPicPr>
        <p:blipFill rotWithShape="1">
          <a:blip r:embed="rId3">
            <a:extLst>
              <a:ext uri="{28A0092B-C50C-407E-A947-70E740481C1C}">
                <a14:useLocalDpi xmlns:a14="http://schemas.microsoft.com/office/drawing/2010/main" val="0"/>
              </a:ext>
            </a:extLst>
          </a:blip>
          <a:srcRect l="18393" t="34937" r="18465" b="33502"/>
          <a:stretch/>
        </p:blipFill>
        <p:spPr>
          <a:xfrm>
            <a:off x="677334" y="2384384"/>
            <a:ext cx="5688434" cy="3680750"/>
          </a:xfrm>
          <a:prstGeom prst="rect">
            <a:avLst/>
          </a:prstGeom>
        </p:spPr>
      </p:pic>
    </p:spTree>
    <p:extLst>
      <p:ext uri="{BB962C8B-B14F-4D97-AF65-F5344CB8AC3E}">
        <p14:creationId xmlns:p14="http://schemas.microsoft.com/office/powerpoint/2010/main" val="31994146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1594-A0F0-C6D8-73E1-F9266430874A}"/>
              </a:ext>
            </a:extLst>
          </p:cNvPr>
          <p:cNvSpPr>
            <a:spLocks noGrp="1"/>
          </p:cNvSpPr>
          <p:nvPr>
            <p:ph type="title"/>
          </p:nvPr>
        </p:nvSpPr>
        <p:spPr/>
        <p:txBody>
          <a:bodyPr/>
          <a:lstStyle/>
          <a:p>
            <a:r>
              <a:rPr lang="en-US" sz="3600" b="1" dirty="0">
                <a:solidFill>
                  <a:srgbClr val="7030A0"/>
                </a:solidFill>
              </a:rPr>
              <a:t>What exactly is Lyme disease? </a:t>
            </a:r>
            <a:endParaRPr lang="en-US" b="1" dirty="0">
              <a:solidFill>
                <a:srgbClr val="7030A0"/>
              </a:solidFill>
            </a:endParaRPr>
          </a:p>
        </p:txBody>
      </p:sp>
      <p:sp>
        <p:nvSpPr>
          <p:cNvPr id="3" name="TextBox 2">
            <a:extLst>
              <a:ext uri="{FF2B5EF4-FFF2-40B4-BE49-F238E27FC236}">
                <a16:creationId xmlns:a16="http://schemas.microsoft.com/office/drawing/2014/main" id="{5622A7D2-F6F4-3E83-9BCC-1E6F58B25AC1}"/>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
        <p:nvSpPr>
          <p:cNvPr id="4" name="Rectangle 3">
            <a:extLst>
              <a:ext uri="{FF2B5EF4-FFF2-40B4-BE49-F238E27FC236}">
                <a16:creationId xmlns:a16="http://schemas.microsoft.com/office/drawing/2014/main" id="{5A437735-4E6C-45E9-E8AC-F0484BB609E5}"/>
              </a:ext>
            </a:extLst>
          </p:cNvPr>
          <p:cNvSpPr txBox="1">
            <a:spLocks noChangeArrowheads="1"/>
          </p:cNvSpPr>
          <p:nvPr/>
        </p:nvSpPr>
        <p:spPr>
          <a:xfrm>
            <a:off x="677334" y="1770434"/>
            <a:ext cx="4648200" cy="38862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lnSpc>
                <a:spcPct val="90000"/>
              </a:lnSpc>
              <a:buFont typeface="Wingdings 3" charset="2"/>
              <a:buNone/>
            </a:pPr>
            <a:r>
              <a:rPr lang="en-US" sz="2000" dirty="0"/>
              <a:t>Lyme disease is a bacterial infection caused by the spirochete</a:t>
            </a:r>
          </a:p>
          <a:p>
            <a:pPr algn="ctr">
              <a:lnSpc>
                <a:spcPct val="90000"/>
              </a:lnSpc>
              <a:buFont typeface="Wingdings 3" charset="2"/>
              <a:buNone/>
            </a:pPr>
            <a:r>
              <a:rPr lang="en-US" sz="2000" dirty="0"/>
              <a:t>     </a:t>
            </a:r>
            <a:r>
              <a:rPr lang="en-US" sz="2000" i="1" dirty="0"/>
              <a:t>Borrelia burgdorferi. </a:t>
            </a:r>
            <a:br>
              <a:rPr lang="en-US" sz="2000" i="1" dirty="0"/>
            </a:br>
            <a:endParaRPr lang="en-US" sz="2000" i="1" dirty="0"/>
          </a:p>
          <a:p>
            <a:pPr>
              <a:buFont typeface="Wingdings" pitchFamily="2" charset="2"/>
              <a:buChar char="Ø"/>
            </a:pPr>
            <a:r>
              <a:rPr lang="en-US" sz="2000" dirty="0"/>
              <a:t>This organism attacks various organ systems in the body:</a:t>
            </a:r>
            <a:br>
              <a:rPr lang="en-US" sz="2000" dirty="0"/>
            </a:br>
            <a:endParaRPr lang="en-US" sz="2000" dirty="0"/>
          </a:p>
          <a:p>
            <a:pPr lvl="1">
              <a:buFont typeface="Wingdings" pitchFamily="2" charset="2"/>
              <a:buChar char="Ø"/>
            </a:pPr>
            <a:r>
              <a:rPr lang="en-US" sz="2000" dirty="0"/>
              <a:t>Nervous System</a:t>
            </a:r>
          </a:p>
          <a:p>
            <a:pPr lvl="1">
              <a:buFont typeface="Wingdings" pitchFamily="2" charset="2"/>
              <a:buChar char="Ø"/>
            </a:pPr>
            <a:r>
              <a:rPr lang="en-US" sz="2000" dirty="0"/>
              <a:t>Activity System </a:t>
            </a:r>
            <a:endParaRPr lang="en-US" sz="2000" i="1" dirty="0"/>
          </a:p>
          <a:p>
            <a:pPr lvl="1">
              <a:buFont typeface="Wingdings" pitchFamily="2" charset="2"/>
              <a:buChar char="Ø"/>
            </a:pPr>
            <a:r>
              <a:rPr lang="en-US" sz="2000" dirty="0"/>
              <a:t>Circulatory System </a:t>
            </a:r>
            <a:endParaRPr lang="en-US" sz="2000" i="1" dirty="0"/>
          </a:p>
        </p:txBody>
      </p:sp>
      <p:pic>
        <p:nvPicPr>
          <p:cNvPr id="5" name="Picture 2" descr="Image result for pictures of spirochete bacteria">
            <a:extLst>
              <a:ext uri="{FF2B5EF4-FFF2-40B4-BE49-F238E27FC236}">
                <a16:creationId xmlns:a16="http://schemas.microsoft.com/office/drawing/2014/main" id="{51D4C3D6-6966-A2EC-97C9-8FCDFF037B33}"/>
              </a:ext>
            </a:extLst>
          </p:cNvPr>
          <p:cNvPicPr>
            <a:picLocks noChangeAspect="1" noChangeArrowheads="1"/>
          </p:cNvPicPr>
          <p:nvPr/>
        </p:nvPicPr>
        <p:blipFill>
          <a:blip r:embed="rId3" cstate="print"/>
          <a:srcRect/>
          <a:stretch>
            <a:fillRect/>
          </a:stretch>
        </p:blipFill>
        <p:spPr bwMode="auto">
          <a:xfrm>
            <a:off x="5554134" y="2227634"/>
            <a:ext cx="2504305" cy="2371726"/>
          </a:xfrm>
          <a:prstGeom prst="rect">
            <a:avLst/>
          </a:prstGeom>
          <a:noFill/>
        </p:spPr>
      </p:pic>
    </p:spTree>
    <p:extLst>
      <p:ext uri="{BB962C8B-B14F-4D97-AF65-F5344CB8AC3E}">
        <p14:creationId xmlns:p14="http://schemas.microsoft.com/office/powerpoint/2010/main" val="155237021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9CE5A2C8-5A2A-468B-3C27-4CC7A689C6C6}"/>
              </a:ext>
            </a:extLst>
          </p:cNvPr>
          <p:cNvSpPr>
            <a:spLocks noGrp="1" noChangeArrowheads="1"/>
          </p:cNvSpPr>
          <p:nvPr>
            <p:ph type="title"/>
          </p:nvPr>
        </p:nvSpPr>
        <p:spPr>
          <a:xfrm>
            <a:off x="677863" y="609600"/>
            <a:ext cx="8596312" cy="1320800"/>
          </a:xfrm>
        </p:spPr>
        <p:txBody>
          <a:bodyPr>
            <a:normAutofit/>
          </a:bodyPr>
          <a:lstStyle/>
          <a:p>
            <a:pPr eaLnBrk="1" hangingPunct="1"/>
            <a:r>
              <a:rPr lang="en-US" b="1" dirty="0">
                <a:solidFill>
                  <a:srgbClr val="7030A0"/>
                </a:solidFill>
              </a:rPr>
              <a:t>Early Lyme disease symptoms</a:t>
            </a:r>
          </a:p>
        </p:txBody>
      </p:sp>
      <p:sp>
        <p:nvSpPr>
          <p:cNvPr id="6" name="Rectangle 3">
            <a:extLst>
              <a:ext uri="{FF2B5EF4-FFF2-40B4-BE49-F238E27FC236}">
                <a16:creationId xmlns:a16="http://schemas.microsoft.com/office/drawing/2014/main" id="{E472FC1E-2F41-716F-EDDC-12D60DE16A53}"/>
              </a:ext>
            </a:extLst>
          </p:cNvPr>
          <p:cNvSpPr txBox="1">
            <a:spLocks noChangeArrowheads="1"/>
          </p:cNvSpPr>
          <p:nvPr/>
        </p:nvSpPr>
        <p:spPr>
          <a:xfrm>
            <a:off x="677863" y="1757464"/>
            <a:ext cx="7924800" cy="42672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buFont typeface="Wingdings 3" charset="2"/>
              <a:buNone/>
            </a:pPr>
            <a:r>
              <a:rPr lang="en-US" sz="2000"/>
              <a:t>Symptoms typically appear 2-30 days after the bite of </a:t>
            </a:r>
            <a:br>
              <a:rPr lang="en-US" sz="2000"/>
            </a:br>
            <a:r>
              <a:rPr lang="en-US" sz="2000"/>
              <a:t>an infected tick.</a:t>
            </a:r>
            <a:br>
              <a:rPr lang="en-US" sz="2000"/>
            </a:br>
            <a:endParaRPr lang="en-US" sz="2000"/>
          </a:p>
          <a:p>
            <a:pPr>
              <a:lnSpc>
                <a:spcPct val="80000"/>
              </a:lnSpc>
              <a:buFont typeface="Wingdings 3" charset="2"/>
              <a:buNone/>
            </a:pPr>
            <a:r>
              <a:rPr lang="en-US" sz="2000"/>
              <a:t>Early symptoms:</a:t>
            </a:r>
            <a:br>
              <a:rPr lang="en-US" sz="2000"/>
            </a:br>
            <a:endParaRPr lang="en-US" sz="2000"/>
          </a:p>
          <a:p>
            <a:pPr lvl="1">
              <a:lnSpc>
                <a:spcPct val="80000"/>
              </a:lnSpc>
              <a:buFont typeface="Wingdings" pitchFamily="2" charset="2"/>
              <a:buChar char="Ø"/>
            </a:pPr>
            <a:r>
              <a:rPr lang="en-US" sz="2000"/>
              <a:t>Expanding "bull's-eye" rash 60%</a:t>
            </a:r>
          </a:p>
          <a:p>
            <a:pPr lvl="1">
              <a:lnSpc>
                <a:spcPct val="80000"/>
              </a:lnSpc>
              <a:buFont typeface="Wingdings" pitchFamily="2" charset="2"/>
              <a:buChar char="Ø"/>
            </a:pPr>
            <a:r>
              <a:rPr lang="en-US" sz="2000"/>
              <a:t>Flu-like Symptoms</a:t>
            </a:r>
          </a:p>
          <a:p>
            <a:pPr lvl="1">
              <a:lnSpc>
                <a:spcPct val="80000"/>
              </a:lnSpc>
              <a:buFont typeface="Wingdings" pitchFamily="2" charset="2"/>
              <a:buChar char="Ø"/>
            </a:pPr>
            <a:r>
              <a:rPr lang="en-US" sz="2000"/>
              <a:t>Fever</a:t>
            </a:r>
          </a:p>
          <a:p>
            <a:pPr lvl="1">
              <a:lnSpc>
                <a:spcPct val="80000"/>
              </a:lnSpc>
              <a:buFont typeface="Wingdings" pitchFamily="2" charset="2"/>
              <a:buChar char="Ø"/>
            </a:pPr>
            <a:r>
              <a:rPr lang="en-US" sz="2000"/>
              <a:t>Malaise</a:t>
            </a:r>
          </a:p>
          <a:p>
            <a:pPr lvl="1">
              <a:lnSpc>
                <a:spcPct val="80000"/>
              </a:lnSpc>
              <a:buFont typeface="Wingdings" pitchFamily="2" charset="2"/>
              <a:buChar char="Ø"/>
            </a:pPr>
            <a:r>
              <a:rPr lang="en-US" sz="2000"/>
              <a:t>Fatigue</a:t>
            </a:r>
          </a:p>
          <a:p>
            <a:pPr lvl="1">
              <a:lnSpc>
                <a:spcPct val="80000"/>
              </a:lnSpc>
              <a:buFont typeface="Wingdings" pitchFamily="2" charset="2"/>
              <a:buChar char="Ø"/>
            </a:pPr>
            <a:r>
              <a:rPr lang="en-US" sz="2000"/>
              <a:t>Headache</a:t>
            </a:r>
          </a:p>
          <a:p>
            <a:pPr lvl="1">
              <a:lnSpc>
                <a:spcPct val="80000"/>
              </a:lnSpc>
              <a:buFont typeface="Wingdings" pitchFamily="2" charset="2"/>
              <a:buChar char="Ø"/>
            </a:pPr>
            <a:r>
              <a:rPr lang="en-US" sz="2000"/>
              <a:t>Muscle aches </a:t>
            </a:r>
          </a:p>
          <a:p>
            <a:pPr lvl="1">
              <a:lnSpc>
                <a:spcPct val="80000"/>
              </a:lnSpc>
              <a:buFont typeface="Wingdings" pitchFamily="2" charset="2"/>
              <a:buChar char="Ø"/>
            </a:pPr>
            <a:r>
              <a:rPr lang="en-US" sz="2000"/>
              <a:t>Joint aches </a:t>
            </a:r>
            <a:br>
              <a:rPr lang="en-US" sz="2000"/>
            </a:br>
            <a:endParaRPr lang="en-US" sz="2000" dirty="0"/>
          </a:p>
        </p:txBody>
      </p:sp>
      <p:pic>
        <p:nvPicPr>
          <p:cNvPr id="7" name="Picture 10" descr="MPj04222590000[1]">
            <a:extLst>
              <a:ext uri="{FF2B5EF4-FFF2-40B4-BE49-F238E27FC236}">
                <a16:creationId xmlns:a16="http://schemas.microsoft.com/office/drawing/2014/main" id="{F2FAEB1F-96ED-7821-567A-B634AACD37D7}"/>
              </a:ext>
            </a:extLst>
          </p:cNvPr>
          <p:cNvPicPr>
            <a:picLocks noChangeAspect="1" noChangeArrowheads="1"/>
          </p:cNvPicPr>
          <p:nvPr/>
        </p:nvPicPr>
        <p:blipFill>
          <a:blip r:embed="rId3" cstate="print"/>
          <a:srcRect/>
          <a:stretch>
            <a:fillRect/>
          </a:stretch>
        </p:blipFill>
        <p:spPr bwMode="auto">
          <a:xfrm>
            <a:off x="5707063" y="2138464"/>
            <a:ext cx="2438400" cy="3654943"/>
          </a:xfrm>
          <a:prstGeom prst="rect">
            <a:avLst/>
          </a:prstGeom>
          <a:noFill/>
          <a:ln w="9525">
            <a:noFill/>
            <a:miter lim="800000"/>
            <a:headEnd/>
            <a:tailEnd/>
          </a:ln>
        </p:spPr>
      </p:pic>
      <p:sp>
        <p:nvSpPr>
          <p:cNvPr id="8" name="TextBox 7">
            <a:extLst>
              <a:ext uri="{FF2B5EF4-FFF2-40B4-BE49-F238E27FC236}">
                <a16:creationId xmlns:a16="http://schemas.microsoft.com/office/drawing/2014/main" id="{51823752-8723-BF5C-D32E-ECD3E52A9019}"/>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27654119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34CF-E08C-E340-F110-F39A87D38AFC}"/>
              </a:ext>
            </a:extLst>
          </p:cNvPr>
          <p:cNvSpPr>
            <a:spLocks noGrp="1"/>
          </p:cNvSpPr>
          <p:nvPr>
            <p:ph type="title"/>
          </p:nvPr>
        </p:nvSpPr>
        <p:spPr/>
        <p:txBody>
          <a:bodyPr/>
          <a:lstStyle/>
          <a:p>
            <a:r>
              <a:rPr lang="en-US" b="1" dirty="0">
                <a:solidFill>
                  <a:srgbClr val="7030A0"/>
                </a:solidFill>
              </a:rPr>
              <a:t>Examples of the “bulls-eye” rash: </a:t>
            </a:r>
          </a:p>
        </p:txBody>
      </p:sp>
      <p:grpSp>
        <p:nvGrpSpPr>
          <p:cNvPr id="15" name="Group 26">
            <a:extLst>
              <a:ext uri="{FF2B5EF4-FFF2-40B4-BE49-F238E27FC236}">
                <a16:creationId xmlns:a16="http://schemas.microsoft.com/office/drawing/2014/main" id="{079CB343-EC5E-AE51-1583-94711F8D0807}"/>
              </a:ext>
            </a:extLst>
          </p:cNvPr>
          <p:cNvGrpSpPr>
            <a:grpSpLocks/>
          </p:cNvGrpSpPr>
          <p:nvPr/>
        </p:nvGrpSpPr>
        <p:grpSpPr bwMode="auto">
          <a:xfrm>
            <a:off x="4457150" y="1784490"/>
            <a:ext cx="3277700" cy="2313670"/>
            <a:chOff x="2688" y="1728"/>
            <a:chExt cx="1086" cy="998"/>
          </a:xfrm>
        </p:grpSpPr>
        <p:pic>
          <p:nvPicPr>
            <p:cNvPr id="16" name="Picture 18" descr="PHOTO OF RASH">
              <a:extLst>
                <a:ext uri="{FF2B5EF4-FFF2-40B4-BE49-F238E27FC236}">
                  <a16:creationId xmlns:a16="http://schemas.microsoft.com/office/drawing/2014/main" id="{333F7631-C158-9443-5CE1-748F7695C1EA}"/>
                </a:ext>
              </a:extLst>
            </p:cNvPr>
            <p:cNvPicPr>
              <a:picLocks noChangeAspect="1" noChangeArrowheads="1"/>
            </p:cNvPicPr>
            <p:nvPr/>
          </p:nvPicPr>
          <p:blipFill>
            <a:blip r:embed="rId3" cstate="print"/>
            <a:srcRect/>
            <a:stretch>
              <a:fillRect/>
            </a:stretch>
          </p:blipFill>
          <p:spPr bwMode="auto">
            <a:xfrm>
              <a:off x="2688" y="1728"/>
              <a:ext cx="1086" cy="977"/>
            </a:xfrm>
            <a:prstGeom prst="rect">
              <a:avLst/>
            </a:prstGeom>
            <a:noFill/>
            <a:ln w="9525">
              <a:noFill/>
              <a:miter lim="800000"/>
              <a:headEnd/>
              <a:tailEnd/>
            </a:ln>
          </p:spPr>
        </p:pic>
        <p:sp>
          <p:nvSpPr>
            <p:cNvPr id="17" name="Rectangle 19">
              <a:extLst>
                <a:ext uri="{FF2B5EF4-FFF2-40B4-BE49-F238E27FC236}">
                  <a16:creationId xmlns:a16="http://schemas.microsoft.com/office/drawing/2014/main" id="{5030177E-1EF9-F1D6-3E1A-5C0A8781F3C7}"/>
                </a:ext>
              </a:extLst>
            </p:cNvPr>
            <p:cNvSpPr>
              <a:spLocks noChangeArrowheads="1"/>
            </p:cNvSpPr>
            <p:nvPr/>
          </p:nvSpPr>
          <p:spPr bwMode="auto">
            <a:xfrm>
              <a:off x="3312" y="2544"/>
              <a:ext cx="458" cy="182"/>
            </a:xfrm>
            <a:prstGeom prst="rect">
              <a:avLst/>
            </a:prstGeom>
            <a:noFill/>
            <a:ln w="9525">
              <a:noFill/>
              <a:miter lim="800000"/>
              <a:headEnd/>
              <a:tailEnd/>
            </a:ln>
          </p:spPr>
          <p:txBody>
            <a:bodyPr wrap="none">
              <a:spAutoFit/>
            </a:bodyPr>
            <a:lstStyle/>
            <a:p>
              <a:r>
                <a:rPr lang="en-US" sz="1200"/>
                <a:t>S. Luger</a:t>
              </a:r>
            </a:p>
          </p:txBody>
        </p:sp>
      </p:grpSp>
      <p:grpSp>
        <p:nvGrpSpPr>
          <p:cNvPr id="18" name="Group 27">
            <a:extLst>
              <a:ext uri="{FF2B5EF4-FFF2-40B4-BE49-F238E27FC236}">
                <a16:creationId xmlns:a16="http://schemas.microsoft.com/office/drawing/2014/main" id="{63FBA5F0-B3D2-6E53-6391-1FA3AE7C46EF}"/>
              </a:ext>
            </a:extLst>
          </p:cNvPr>
          <p:cNvGrpSpPr>
            <a:grpSpLocks/>
          </p:cNvGrpSpPr>
          <p:nvPr/>
        </p:nvGrpSpPr>
        <p:grpSpPr bwMode="auto">
          <a:xfrm>
            <a:off x="652981" y="1784490"/>
            <a:ext cx="3380128" cy="2286557"/>
            <a:chOff x="720" y="1776"/>
            <a:chExt cx="1188" cy="896"/>
          </a:xfrm>
        </p:grpSpPr>
        <p:pic>
          <p:nvPicPr>
            <p:cNvPr id="19" name="Picture 16" descr="PHOTO OF RASH">
              <a:extLst>
                <a:ext uri="{FF2B5EF4-FFF2-40B4-BE49-F238E27FC236}">
                  <a16:creationId xmlns:a16="http://schemas.microsoft.com/office/drawing/2014/main" id="{384F592D-8FA2-0474-A12B-D4C2E8779128}"/>
                </a:ext>
              </a:extLst>
            </p:cNvPr>
            <p:cNvPicPr>
              <a:picLocks noChangeAspect="1" noChangeArrowheads="1"/>
            </p:cNvPicPr>
            <p:nvPr/>
          </p:nvPicPr>
          <p:blipFill>
            <a:blip r:embed="rId4" cstate="print"/>
            <a:srcRect/>
            <a:stretch>
              <a:fillRect/>
            </a:stretch>
          </p:blipFill>
          <p:spPr bwMode="auto">
            <a:xfrm>
              <a:off x="720" y="1776"/>
              <a:ext cx="1152" cy="896"/>
            </a:xfrm>
            <a:prstGeom prst="rect">
              <a:avLst/>
            </a:prstGeom>
            <a:noFill/>
            <a:ln w="9525">
              <a:noFill/>
              <a:miter lim="800000"/>
              <a:headEnd/>
              <a:tailEnd/>
            </a:ln>
          </p:spPr>
        </p:pic>
        <p:sp>
          <p:nvSpPr>
            <p:cNvPr id="20" name="Rectangle 20">
              <a:extLst>
                <a:ext uri="{FF2B5EF4-FFF2-40B4-BE49-F238E27FC236}">
                  <a16:creationId xmlns:a16="http://schemas.microsoft.com/office/drawing/2014/main" id="{1CE15B4D-4B30-5CCD-CAD3-987ABAD48731}"/>
                </a:ext>
              </a:extLst>
            </p:cNvPr>
            <p:cNvSpPr>
              <a:spLocks noChangeArrowheads="1"/>
            </p:cNvSpPr>
            <p:nvPr/>
          </p:nvSpPr>
          <p:spPr bwMode="auto">
            <a:xfrm>
              <a:off x="1392" y="2496"/>
              <a:ext cx="516" cy="173"/>
            </a:xfrm>
            <a:prstGeom prst="rect">
              <a:avLst/>
            </a:prstGeom>
            <a:noFill/>
            <a:ln w="9525">
              <a:noFill/>
              <a:miter lim="800000"/>
              <a:headEnd/>
              <a:tailEnd/>
            </a:ln>
          </p:spPr>
          <p:txBody>
            <a:bodyPr wrap="none" anchor="ctr">
              <a:spAutoFit/>
            </a:bodyPr>
            <a:lstStyle/>
            <a:p>
              <a:r>
                <a:rPr lang="en-US" sz="1200" dirty="0"/>
                <a:t>L. </a:t>
              </a:r>
              <a:r>
                <a:rPr lang="en-US" sz="1200" dirty="0" err="1"/>
                <a:t>Zemel</a:t>
              </a:r>
              <a:r>
                <a:rPr lang="en-US" sz="1200" dirty="0"/>
                <a:t> </a:t>
              </a:r>
            </a:p>
          </p:txBody>
        </p:sp>
      </p:grpSp>
      <p:grpSp>
        <p:nvGrpSpPr>
          <p:cNvPr id="21" name="Group 28">
            <a:extLst>
              <a:ext uri="{FF2B5EF4-FFF2-40B4-BE49-F238E27FC236}">
                <a16:creationId xmlns:a16="http://schemas.microsoft.com/office/drawing/2014/main" id="{511ADD55-DEE4-326B-93E2-6E7C9B6E37AC}"/>
              </a:ext>
            </a:extLst>
          </p:cNvPr>
          <p:cNvGrpSpPr>
            <a:grpSpLocks/>
          </p:cNvGrpSpPr>
          <p:nvPr/>
        </p:nvGrpSpPr>
        <p:grpSpPr bwMode="auto">
          <a:xfrm>
            <a:off x="652980" y="4098159"/>
            <a:ext cx="3455005" cy="2438827"/>
            <a:chOff x="720" y="2880"/>
            <a:chExt cx="1204" cy="890"/>
          </a:xfrm>
        </p:grpSpPr>
        <p:pic>
          <p:nvPicPr>
            <p:cNvPr id="22" name="Picture 21" descr="PHOTO OF RASH">
              <a:extLst>
                <a:ext uri="{FF2B5EF4-FFF2-40B4-BE49-F238E27FC236}">
                  <a16:creationId xmlns:a16="http://schemas.microsoft.com/office/drawing/2014/main" id="{96C9B429-5C40-7CEA-EEDB-8DCC22E8F844}"/>
                </a:ext>
              </a:extLst>
            </p:cNvPr>
            <p:cNvPicPr>
              <a:picLocks noChangeAspect="1" noChangeArrowheads="1"/>
            </p:cNvPicPr>
            <p:nvPr/>
          </p:nvPicPr>
          <p:blipFill>
            <a:blip r:embed="rId5" cstate="print"/>
            <a:srcRect/>
            <a:stretch>
              <a:fillRect/>
            </a:stretch>
          </p:blipFill>
          <p:spPr bwMode="auto">
            <a:xfrm>
              <a:off x="720" y="2880"/>
              <a:ext cx="1152" cy="882"/>
            </a:xfrm>
            <a:prstGeom prst="rect">
              <a:avLst/>
            </a:prstGeom>
            <a:noFill/>
            <a:ln w="9525">
              <a:noFill/>
              <a:miter lim="800000"/>
              <a:headEnd/>
              <a:tailEnd/>
            </a:ln>
          </p:spPr>
        </p:pic>
        <p:sp>
          <p:nvSpPr>
            <p:cNvPr id="23" name="Rectangle 22">
              <a:extLst>
                <a:ext uri="{FF2B5EF4-FFF2-40B4-BE49-F238E27FC236}">
                  <a16:creationId xmlns:a16="http://schemas.microsoft.com/office/drawing/2014/main" id="{EBABB8C2-6D88-65B7-6139-7CD9BF6AD24D}"/>
                </a:ext>
              </a:extLst>
            </p:cNvPr>
            <p:cNvSpPr>
              <a:spLocks noChangeArrowheads="1"/>
            </p:cNvSpPr>
            <p:nvPr/>
          </p:nvSpPr>
          <p:spPr bwMode="auto">
            <a:xfrm>
              <a:off x="1344" y="3563"/>
              <a:ext cx="580" cy="207"/>
            </a:xfrm>
            <a:prstGeom prst="rect">
              <a:avLst/>
            </a:prstGeom>
            <a:noFill/>
            <a:ln w="9525">
              <a:noFill/>
              <a:miter lim="800000"/>
              <a:headEnd/>
              <a:tailEnd/>
            </a:ln>
          </p:spPr>
          <p:txBody>
            <a:bodyPr wrap="none" anchor="ctr">
              <a:spAutoFit/>
            </a:bodyPr>
            <a:lstStyle/>
            <a:p>
              <a:r>
                <a:rPr lang="en-US" sz="1200"/>
                <a:t>J. Stratton</a:t>
              </a:r>
              <a:r>
                <a:rPr lang="en-US"/>
                <a:t> </a:t>
              </a:r>
            </a:p>
          </p:txBody>
        </p:sp>
      </p:grpSp>
      <p:grpSp>
        <p:nvGrpSpPr>
          <p:cNvPr id="24" name="Group 30">
            <a:extLst>
              <a:ext uri="{FF2B5EF4-FFF2-40B4-BE49-F238E27FC236}">
                <a16:creationId xmlns:a16="http://schemas.microsoft.com/office/drawing/2014/main" id="{56D171E8-1F12-1DDA-A1A3-EDDB597C6809}"/>
              </a:ext>
            </a:extLst>
          </p:cNvPr>
          <p:cNvGrpSpPr>
            <a:grpSpLocks/>
          </p:cNvGrpSpPr>
          <p:nvPr/>
        </p:nvGrpSpPr>
        <p:grpSpPr bwMode="auto">
          <a:xfrm>
            <a:off x="4457149" y="4098158"/>
            <a:ext cx="3577019" cy="2416905"/>
            <a:chOff x="2860" y="2983"/>
            <a:chExt cx="1356" cy="992"/>
          </a:xfrm>
        </p:grpSpPr>
        <p:pic>
          <p:nvPicPr>
            <p:cNvPr id="25" name="Picture 23" descr="PHOTO OF RASH">
              <a:extLst>
                <a:ext uri="{FF2B5EF4-FFF2-40B4-BE49-F238E27FC236}">
                  <a16:creationId xmlns:a16="http://schemas.microsoft.com/office/drawing/2014/main" id="{36668924-AF45-94C6-3269-E3865BA3574F}"/>
                </a:ext>
              </a:extLst>
            </p:cNvPr>
            <p:cNvPicPr>
              <a:picLocks noChangeAspect="1" noChangeArrowheads="1"/>
            </p:cNvPicPr>
            <p:nvPr/>
          </p:nvPicPr>
          <p:blipFill>
            <a:blip r:embed="rId6" cstate="print"/>
            <a:srcRect/>
            <a:stretch>
              <a:fillRect/>
            </a:stretch>
          </p:blipFill>
          <p:spPr bwMode="auto">
            <a:xfrm>
              <a:off x="2860" y="2983"/>
              <a:ext cx="1253" cy="979"/>
            </a:xfrm>
            <a:prstGeom prst="rect">
              <a:avLst/>
            </a:prstGeom>
            <a:noFill/>
            <a:ln w="9525">
              <a:noFill/>
              <a:miter lim="800000"/>
              <a:headEnd/>
              <a:tailEnd/>
            </a:ln>
          </p:spPr>
        </p:pic>
        <p:sp>
          <p:nvSpPr>
            <p:cNvPr id="26" name="Rectangle 24">
              <a:extLst>
                <a:ext uri="{FF2B5EF4-FFF2-40B4-BE49-F238E27FC236}">
                  <a16:creationId xmlns:a16="http://schemas.microsoft.com/office/drawing/2014/main" id="{D3296DA2-47E7-9C30-236B-BD62A66C9C75}"/>
                </a:ext>
              </a:extLst>
            </p:cNvPr>
            <p:cNvSpPr>
              <a:spLocks noChangeArrowheads="1"/>
            </p:cNvSpPr>
            <p:nvPr/>
          </p:nvSpPr>
          <p:spPr bwMode="auto">
            <a:xfrm>
              <a:off x="3456" y="3744"/>
              <a:ext cx="760" cy="231"/>
            </a:xfrm>
            <a:prstGeom prst="rect">
              <a:avLst/>
            </a:prstGeom>
            <a:noFill/>
            <a:ln w="9525">
              <a:noFill/>
              <a:miter lim="800000"/>
              <a:headEnd/>
              <a:tailEnd/>
            </a:ln>
          </p:spPr>
          <p:txBody>
            <a:bodyPr wrap="none" anchor="ctr">
              <a:spAutoFit/>
            </a:bodyPr>
            <a:lstStyle/>
            <a:p>
              <a:r>
                <a:rPr lang="en-US" sz="1200"/>
                <a:t>A. McDonald</a:t>
              </a:r>
              <a:r>
                <a:rPr lang="en-US"/>
                <a:t> </a:t>
              </a:r>
            </a:p>
          </p:txBody>
        </p:sp>
      </p:grpSp>
      <p:sp>
        <p:nvSpPr>
          <p:cNvPr id="27" name="TextBox 26">
            <a:extLst>
              <a:ext uri="{FF2B5EF4-FFF2-40B4-BE49-F238E27FC236}">
                <a16:creationId xmlns:a16="http://schemas.microsoft.com/office/drawing/2014/main" id="{A0F332B4-4B51-46EB-61E5-8032567C0F27}"/>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7783302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A719-1B26-BF5B-2D7C-FF65B9BD9613}"/>
              </a:ext>
            </a:extLst>
          </p:cNvPr>
          <p:cNvSpPr>
            <a:spLocks noGrp="1"/>
          </p:cNvSpPr>
          <p:nvPr>
            <p:ph type="title"/>
          </p:nvPr>
        </p:nvSpPr>
        <p:spPr/>
        <p:txBody>
          <a:bodyPr/>
          <a:lstStyle/>
          <a:p>
            <a:r>
              <a:rPr lang="en-US" b="1" dirty="0">
                <a:solidFill>
                  <a:srgbClr val="7030A0"/>
                </a:solidFill>
              </a:rPr>
              <a:t>Later signs and symptoms</a:t>
            </a:r>
          </a:p>
        </p:txBody>
      </p:sp>
      <p:sp>
        <p:nvSpPr>
          <p:cNvPr id="3" name="TextBox 2">
            <a:extLst>
              <a:ext uri="{FF2B5EF4-FFF2-40B4-BE49-F238E27FC236}">
                <a16:creationId xmlns:a16="http://schemas.microsoft.com/office/drawing/2014/main" id="{966A1038-5295-6A9E-1F08-5760220A07A2}"/>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pic>
        <p:nvPicPr>
          <p:cNvPr id="4" name="Picture 5">
            <a:extLst>
              <a:ext uri="{FF2B5EF4-FFF2-40B4-BE49-F238E27FC236}">
                <a16:creationId xmlns:a16="http://schemas.microsoft.com/office/drawing/2014/main" id="{0EB51408-BE2A-F3EF-591A-2121FB64E32C}"/>
              </a:ext>
            </a:extLst>
          </p:cNvPr>
          <p:cNvPicPr>
            <a:picLocks noChangeAspect="1" noChangeArrowheads="1"/>
          </p:cNvPicPr>
          <p:nvPr/>
        </p:nvPicPr>
        <p:blipFill>
          <a:blip r:embed="rId3" cstate="print"/>
          <a:srcRect/>
          <a:stretch>
            <a:fillRect/>
          </a:stretch>
        </p:blipFill>
        <p:spPr>
          <a:xfrm>
            <a:off x="6239934" y="1832043"/>
            <a:ext cx="2572620" cy="3923748"/>
          </a:xfrm>
          <a:prstGeom prst="rect">
            <a:avLst/>
          </a:prstGeom>
        </p:spPr>
      </p:pic>
      <p:sp>
        <p:nvSpPr>
          <p:cNvPr id="5" name="Rectangle 3">
            <a:extLst>
              <a:ext uri="{FF2B5EF4-FFF2-40B4-BE49-F238E27FC236}">
                <a16:creationId xmlns:a16="http://schemas.microsoft.com/office/drawing/2014/main" id="{AADEFAD5-7073-51DD-05FC-6268B01FDC86}"/>
              </a:ext>
            </a:extLst>
          </p:cNvPr>
          <p:cNvSpPr txBox="1">
            <a:spLocks noChangeArrowheads="1"/>
          </p:cNvSpPr>
          <p:nvPr/>
        </p:nvSpPr>
        <p:spPr>
          <a:xfrm>
            <a:off x="677333" y="1603442"/>
            <a:ext cx="9465195" cy="464495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Ø"/>
            </a:pPr>
            <a:r>
              <a:rPr lang="en-US" dirty="0"/>
              <a:t>Severe headaches and neck stiffness</a:t>
            </a:r>
          </a:p>
          <a:p>
            <a:pPr>
              <a:buFont typeface="Wingdings" pitchFamily="2" charset="2"/>
              <a:buChar char="Ø"/>
            </a:pPr>
            <a:r>
              <a:rPr lang="en-US" dirty="0"/>
              <a:t>Additional rashes</a:t>
            </a:r>
          </a:p>
          <a:p>
            <a:pPr>
              <a:buFont typeface="Wingdings" pitchFamily="2" charset="2"/>
              <a:buChar char="Ø"/>
            </a:pPr>
            <a:r>
              <a:rPr lang="en-US" dirty="0"/>
              <a:t>Arthritis</a:t>
            </a:r>
          </a:p>
          <a:p>
            <a:pPr>
              <a:buFont typeface="Wingdings" pitchFamily="2" charset="2"/>
              <a:buChar char="Ø"/>
            </a:pPr>
            <a:r>
              <a:rPr lang="en-US" dirty="0"/>
              <a:t>Facial or Bell's palsy</a:t>
            </a:r>
          </a:p>
          <a:p>
            <a:pPr>
              <a:buFont typeface="Wingdings" pitchFamily="2" charset="2"/>
              <a:buChar char="Ø"/>
            </a:pPr>
            <a:r>
              <a:rPr lang="en-US" dirty="0"/>
              <a:t>Intermittent pain </a:t>
            </a:r>
          </a:p>
          <a:p>
            <a:pPr>
              <a:buFont typeface="Wingdings" pitchFamily="2" charset="2"/>
              <a:buChar char="Ø"/>
            </a:pPr>
            <a:r>
              <a:rPr lang="en-US" dirty="0"/>
              <a:t>Heart palpitations or an irregular</a:t>
            </a:r>
          </a:p>
          <a:p>
            <a:pPr marL="0" indent="0">
              <a:buFont typeface="Wingdings 3" charset="2"/>
              <a:buNone/>
            </a:pPr>
            <a:r>
              <a:rPr lang="en-US" dirty="0"/>
              <a:t>      heart beat  (Lyme carditis)</a:t>
            </a:r>
          </a:p>
          <a:p>
            <a:pPr>
              <a:buFont typeface="Wingdings" pitchFamily="2" charset="2"/>
              <a:buChar char="Ø"/>
            </a:pPr>
            <a:r>
              <a:rPr lang="en-US" dirty="0"/>
              <a:t>Episodes of dizziness or shortness of breath</a:t>
            </a:r>
          </a:p>
          <a:p>
            <a:pPr>
              <a:buFont typeface="Wingdings" pitchFamily="2" charset="2"/>
              <a:buChar char="Ø"/>
            </a:pPr>
            <a:r>
              <a:rPr lang="en-US" dirty="0"/>
              <a:t>Inflammation of the brain and spinal cord</a:t>
            </a:r>
          </a:p>
          <a:p>
            <a:pPr>
              <a:buFont typeface="Wingdings" pitchFamily="2" charset="2"/>
              <a:buChar char="Ø"/>
            </a:pPr>
            <a:r>
              <a:rPr lang="en-US" dirty="0"/>
              <a:t>Nerve pain</a:t>
            </a:r>
          </a:p>
          <a:p>
            <a:pPr>
              <a:buFont typeface="Wingdings" pitchFamily="2" charset="2"/>
              <a:buChar char="Ø"/>
            </a:pPr>
            <a:r>
              <a:rPr lang="en-US" dirty="0"/>
              <a:t>Shooting pains, numbness, or tingling</a:t>
            </a:r>
          </a:p>
          <a:p>
            <a:pPr>
              <a:buFont typeface="Wingdings" pitchFamily="2" charset="2"/>
              <a:buChar char="Ø"/>
            </a:pPr>
            <a:r>
              <a:rPr lang="en-US" dirty="0"/>
              <a:t>Problems with short-term memory</a:t>
            </a:r>
          </a:p>
          <a:p>
            <a:pPr lvl="1"/>
            <a:endParaRPr lang="en-US" sz="1800" dirty="0"/>
          </a:p>
        </p:txBody>
      </p:sp>
    </p:spTree>
    <p:extLst>
      <p:ext uri="{BB962C8B-B14F-4D97-AF65-F5344CB8AC3E}">
        <p14:creationId xmlns:p14="http://schemas.microsoft.com/office/powerpoint/2010/main" val="16137361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674E9D-F9A9-6D9D-A609-00AAA73876FA}"/>
              </a:ext>
            </a:extLst>
          </p:cNvPr>
          <p:cNvSpPr>
            <a:spLocks noGrp="1"/>
          </p:cNvSpPr>
          <p:nvPr>
            <p:ph type="title"/>
          </p:nvPr>
        </p:nvSpPr>
        <p:spPr>
          <a:xfrm>
            <a:off x="677863" y="609600"/>
            <a:ext cx="8596312" cy="1320800"/>
          </a:xfrm>
        </p:spPr>
        <p:txBody>
          <a:bodyPr>
            <a:normAutofit/>
          </a:bodyPr>
          <a:lstStyle/>
          <a:p>
            <a:pPr eaLnBrk="1" hangingPunct="1"/>
            <a:r>
              <a:rPr lang="en-US" b="1" dirty="0">
                <a:solidFill>
                  <a:srgbClr val="7030A0"/>
                </a:solidFill>
              </a:rPr>
              <a:t>How is Lyme disease diagnosed?</a:t>
            </a:r>
          </a:p>
        </p:txBody>
      </p:sp>
      <p:sp>
        <p:nvSpPr>
          <p:cNvPr id="6" name="Content Placeholder 2">
            <a:extLst>
              <a:ext uri="{FF2B5EF4-FFF2-40B4-BE49-F238E27FC236}">
                <a16:creationId xmlns:a16="http://schemas.microsoft.com/office/drawing/2014/main" id="{18E4F9E6-0392-53B6-A1F9-9D3D06DCA051}"/>
              </a:ext>
            </a:extLst>
          </p:cNvPr>
          <p:cNvSpPr txBox="1">
            <a:spLocks/>
          </p:cNvSpPr>
          <p:nvPr/>
        </p:nvSpPr>
        <p:spPr>
          <a:xfrm>
            <a:off x="1396206" y="1697922"/>
            <a:ext cx="7159625" cy="349567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Font typeface="Wingdings" pitchFamily="2" charset="2"/>
              <a:buNone/>
            </a:pPr>
            <a:r>
              <a:rPr lang="en-US" sz="3200" dirty="0"/>
              <a:t>Lyme disease is diagnosed based on symptoms, physical findings (e.g., rash), and the possibility of exposure to infected ticks; laboratory testing is helpful if used correctly. </a:t>
            </a:r>
          </a:p>
        </p:txBody>
      </p:sp>
      <p:pic>
        <p:nvPicPr>
          <p:cNvPr id="7" name="Picture 2">
            <a:extLst>
              <a:ext uri="{FF2B5EF4-FFF2-40B4-BE49-F238E27FC236}">
                <a16:creationId xmlns:a16="http://schemas.microsoft.com/office/drawing/2014/main" id="{D55B8B4F-5E5F-45BF-1B82-945A08D1D630}"/>
              </a:ext>
            </a:extLst>
          </p:cNvPr>
          <p:cNvPicPr>
            <a:picLocks noChangeAspect="1" noChangeArrowheads="1"/>
          </p:cNvPicPr>
          <p:nvPr/>
        </p:nvPicPr>
        <p:blipFill>
          <a:blip r:embed="rId3" cstate="print"/>
          <a:srcRect/>
          <a:stretch>
            <a:fillRect/>
          </a:stretch>
        </p:blipFill>
        <p:spPr bwMode="auto">
          <a:xfrm>
            <a:off x="7010401" y="5193597"/>
            <a:ext cx="1066800" cy="617382"/>
          </a:xfrm>
          <a:prstGeom prst="rect">
            <a:avLst/>
          </a:prstGeom>
          <a:noFill/>
          <a:ln w="9525">
            <a:noFill/>
            <a:miter lim="800000"/>
            <a:headEnd/>
            <a:tailEnd/>
          </a:ln>
        </p:spPr>
      </p:pic>
      <p:sp>
        <p:nvSpPr>
          <p:cNvPr id="8" name="TextBox 7">
            <a:extLst>
              <a:ext uri="{FF2B5EF4-FFF2-40B4-BE49-F238E27FC236}">
                <a16:creationId xmlns:a16="http://schemas.microsoft.com/office/drawing/2014/main" id="{05CB6184-E19C-C27F-EAB5-DCBB8543632E}"/>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33967698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4338-0214-6302-D166-0044BD6096C5}"/>
              </a:ext>
            </a:extLst>
          </p:cNvPr>
          <p:cNvSpPr>
            <a:spLocks noGrp="1"/>
          </p:cNvSpPr>
          <p:nvPr>
            <p:ph type="title"/>
          </p:nvPr>
        </p:nvSpPr>
        <p:spPr/>
        <p:txBody>
          <a:bodyPr/>
          <a:lstStyle/>
          <a:p>
            <a:r>
              <a:rPr lang="en-US" b="1" dirty="0">
                <a:solidFill>
                  <a:srgbClr val="7030A0"/>
                </a:solidFill>
              </a:rPr>
              <a:t>The two year life cycle </a:t>
            </a:r>
          </a:p>
        </p:txBody>
      </p:sp>
      <p:sp>
        <p:nvSpPr>
          <p:cNvPr id="75" name="TextBox 74">
            <a:extLst>
              <a:ext uri="{FF2B5EF4-FFF2-40B4-BE49-F238E27FC236}">
                <a16:creationId xmlns:a16="http://schemas.microsoft.com/office/drawing/2014/main" id="{5D8C3282-84A1-7285-1053-7D8B471C8A81}"/>
              </a:ext>
            </a:extLst>
          </p:cNvPr>
          <p:cNvSpPr txBox="1"/>
          <p:nvPr/>
        </p:nvSpPr>
        <p:spPr>
          <a:xfrm>
            <a:off x="9475591" y="6257836"/>
            <a:ext cx="2716409" cy="261610"/>
          </a:xfrm>
          <a:prstGeom prst="rect">
            <a:avLst/>
          </a:prstGeom>
          <a:noFill/>
        </p:spPr>
        <p:txBody>
          <a:bodyPr wrap="square" rtlCol="0">
            <a:spAutoFit/>
          </a:bodyPr>
          <a:lstStyle/>
          <a:p>
            <a:r>
              <a:rPr lang="en-US" sz="1100" dirty="0"/>
              <a:t>Source: CDC</a:t>
            </a:r>
          </a:p>
        </p:txBody>
      </p:sp>
      <p:pic>
        <p:nvPicPr>
          <p:cNvPr id="1028" name="Picture 4" descr="Ixodes scapularis typically lays eggs in the spring. These hatch into larva in summer. The following spring, nymphs feed and then molt into adults later in the fall. Adults females will seek a blood meal and lay eggs the following spring, completing the lifecycle.">
            <a:extLst>
              <a:ext uri="{FF2B5EF4-FFF2-40B4-BE49-F238E27FC236}">
                <a16:creationId xmlns:a16="http://schemas.microsoft.com/office/drawing/2014/main" id="{C7B2EC64-61BD-F742-C5BE-6DD899412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47" y="1187520"/>
            <a:ext cx="6801175" cy="567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8481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55D8-327F-93F0-8FF4-317875050ACC}"/>
              </a:ext>
            </a:extLst>
          </p:cNvPr>
          <p:cNvSpPr>
            <a:spLocks noGrp="1"/>
          </p:cNvSpPr>
          <p:nvPr>
            <p:ph type="title"/>
          </p:nvPr>
        </p:nvSpPr>
        <p:spPr/>
        <p:txBody>
          <a:bodyPr/>
          <a:lstStyle/>
          <a:p>
            <a:r>
              <a:rPr lang="en-US" b="1" dirty="0">
                <a:solidFill>
                  <a:srgbClr val="7030A0"/>
                </a:solidFill>
              </a:rPr>
              <a:t>Where do ticks live? </a:t>
            </a:r>
          </a:p>
        </p:txBody>
      </p:sp>
      <p:sp>
        <p:nvSpPr>
          <p:cNvPr id="3" name="Rectangle 3">
            <a:extLst>
              <a:ext uri="{FF2B5EF4-FFF2-40B4-BE49-F238E27FC236}">
                <a16:creationId xmlns:a16="http://schemas.microsoft.com/office/drawing/2014/main" id="{366AEE74-68CA-E56B-52F9-EF67EE667CB6}"/>
              </a:ext>
            </a:extLst>
          </p:cNvPr>
          <p:cNvSpPr txBox="1">
            <a:spLocks noChangeArrowheads="1"/>
          </p:cNvSpPr>
          <p:nvPr/>
        </p:nvSpPr>
        <p:spPr>
          <a:xfrm>
            <a:off x="677334" y="1625600"/>
            <a:ext cx="7693025" cy="6096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None/>
            </a:pPr>
            <a:r>
              <a:rPr lang="en-US" sz="2400"/>
              <a:t>Ticks thrive in shady, moist areas. </a:t>
            </a:r>
            <a:endParaRPr lang="en-US" sz="2400" dirty="0"/>
          </a:p>
        </p:txBody>
      </p:sp>
      <p:pic>
        <p:nvPicPr>
          <p:cNvPr id="4" name="Picture 8" descr="MPPH03826I0000[1]">
            <a:extLst>
              <a:ext uri="{FF2B5EF4-FFF2-40B4-BE49-F238E27FC236}">
                <a16:creationId xmlns:a16="http://schemas.microsoft.com/office/drawing/2014/main" id="{9A68FA41-2CE5-0874-95ED-F4F236E4E117}"/>
              </a:ext>
            </a:extLst>
          </p:cNvPr>
          <p:cNvPicPr>
            <a:picLocks noChangeAspect="1" noChangeArrowheads="1"/>
          </p:cNvPicPr>
          <p:nvPr/>
        </p:nvPicPr>
        <p:blipFill>
          <a:blip r:embed="rId3" cstate="print"/>
          <a:srcRect/>
          <a:stretch>
            <a:fillRect/>
          </a:stretch>
        </p:blipFill>
        <p:spPr bwMode="auto">
          <a:xfrm>
            <a:off x="6186128" y="2422188"/>
            <a:ext cx="3633238" cy="2209800"/>
          </a:xfrm>
          <a:prstGeom prst="rect">
            <a:avLst/>
          </a:prstGeom>
          <a:noFill/>
          <a:ln w="38100">
            <a:solidFill>
              <a:schemeClr val="tx1"/>
            </a:solidFill>
            <a:miter lim="800000"/>
            <a:headEnd/>
            <a:tailEnd/>
          </a:ln>
        </p:spPr>
      </p:pic>
      <p:pic>
        <p:nvPicPr>
          <p:cNvPr id="5" name="Picture 4" descr="Pachysandra - Kirby">
            <a:extLst>
              <a:ext uri="{FF2B5EF4-FFF2-40B4-BE49-F238E27FC236}">
                <a16:creationId xmlns:a16="http://schemas.microsoft.com/office/drawing/2014/main" id="{C91A0593-9EA6-D56F-A0FC-6C1AE14E84F1}"/>
              </a:ext>
            </a:extLst>
          </p:cNvPr>
          <p:cNvPicPr>
            <a:picLocks noChangeAspect="1" noChangeArrowheads="1"/>
          </p:cNvPicPr>
          <p:nvPr/>
        </p:nvPicPr>
        <p:blipFill>
          <a:blip r:embed="rId4" cstate="print"/>
          <a:srcRect/>
          <a:stretch>
            <a:fillRect/>
          </a:stretch>
        </p:blipFill>
        <p:spPr bwMode="auto">
          <a:xfrm>
            <a:off x="988978" y="2412999"/>
            <a:ext cx="1607128" cy="2209801"/>
          </a:xfrm>
          <a:prstGeom prst="rect">
            <a:avLst/>
          </a:prstGeom>
          <a:noFill/>
          <a:ln w="38100">
            <a:solidFill>
              <a:schemeClr val="tx1"/>
            </a:solidFill>
            <a:miter lim="800000"/>
            <a:headEnd/>
            <a:tailEnd/>
          </a:ln>
        </p:spPr>
      </p:pic>
      <p:pic>
        <p:nvPicPr>
          <p:cNvPr id="6" name="Picture 11" descr="MPj04393140000[1]">
            <a:extLst>
              <a:ext uri="{FF2B5EF4-FFF2-40B4-BE49-F238E27FC236}">
                <a16:creationId xmlns:a16="http://schemas.microsoft.com/office/drawing/2014/main" id="{BD382DB3-837D-F338-EE6B-E22D31CDDFAF}"/>
              </a:ext>
            </a:extLst>
          </p:cNvPr>
          <p:cNvPicPr>
            <a:picLocks noChangeAspect="1" noChangeArrowheads="1"/>
          </p:cNvPicPr>
          <p:nvPr/>
        </p:nvPicPr>
        <p:blipFill>
          <a:blip r:embed="rId5" cstate="print"/>
          <a:srcRect/>
          <a:stretch>
            <a:fillRect/>
          </a:stretch>
        </p:blipFill>
        <p:spPr bwMode="auto">
          <a:xfrm>
            <a:off x="2741578" y="2413000"/>
            <a:ext cx="3299078" cy="2209800"/>
          </a:xfrm>
          <a:prstGeom prst="rect">
            <a:avLst/>
          </a:prstGeom>
          <a:noFill/>
          <a:ln w="38100">
            <a:solidFill>
              <a:schemeClr val="tx1"/>
            </a:solidFill>
            <a:miter lim="800000"/>
            <a:headEnd/>
            <a:tailEnd/>
          </a:ln>
        </p:spPr>
      </p:pic>
      <p:pic>
        <p:nvPicPr>
          <p:cNvPr id="7" name="Picture 6" descr="Swing Set1">
            <a:extLst>
              <a:ext uri="{FF2B5EF4-FFF2-40B4-BE49-F238E27FC236}">
                <a16:creationId xmlns:a16="http://schemas.microsoft.com/office/drawing/2014/main" id="{772CC32D-0F9C-4123-EA43-3353EB722E50}"/>
              </a:ext>
            </a:extLst>
          </p:cNvPr>
          <p:cNvPicPr>
            <a:picLocks noChangeAspect="1" noChangeArrowheads="1"/>
          </p:cNvPicPr>
          <p:nvPr/>
        </p:nvPicPr>
        <p:blipFill>
          <a:blip r:embed="rId6" cstate="print"/>
          <a:srcRect/>
          <a:stretch>
            <a:fillRect/>
          </a:stretch>
        </p:blipFill>
        <p:spPr bwMode="auto">
          <a:xfrm>
            <a:off x="988978" y="4809788"/>
            <a:ext cx="3081014" cy="1882842"/>
          </a:xfrm>
          <a:prstGeom prst="rect">
            <a:avLst/>
          </a:prstGeom>
          <a:noFill/>
          <a:ln w="38100">
            <a:solidFill>
              <a:schemeClr val="tx1"/>
            </a:solidFill>
            <a:miter lim="800000"/>
            <a:headEnd/>
            <a:tailEnd/>
          </a:ln>
        </p:spPr>
      </p:pic>
      <p:pic>
        <p:nvPicPr>
          <p:cNvPr id="8" name="Picture 5" descr="wall_leaves">
            <a:extLst>
              <a:ext uri="{FF2B5EF4-FFF2-40B4-BE49-F238E27FC236}">
                <a16:creationId xmlns:a16="http://schemas.microsoft.com/office/drawing/2014/main" id="{61304A99-402B-DA3C-C068-A8115AF5837E}"/>
              </a:ext>
            </a:extLst>
          </p:cNvPr>
          <p:cNvPicPr>
            <a:picLocks noChangeAspect="1" noChangeArrowheads="1"/>
          </p:cNvPicPr>
          <p:nvPr/>
        </p:nvPicPr>
        <p:blipFill>
          <a:blip r:embed="rId7" cstate="print"/>
          <a:srcRect/>
          <a:stretch>
            <a:fillRect/>
          </a:stretch>
        </p:blipFill>
        <p:spPr bwMode="auto">
          <a:xfrm>
            <a:off x="4189378" y="4809788"/>
            <a:ext cx="3081014" cy="1882842"/>
          </a:xfrm>
          <a:prstGeom prst="rect">
            <a:avLst/>
          </a:prstGeom>
          <a:noFill/>
          <a:ln w="38100">
            <a:solidFill>
              <a:schemeClr val="tx1"/>
            </a:solidFill>
            <a:miter lim="800000"/>
            <a:headEnd/>
            <a:tailEnd/>
          </a:ln>
        </p:spPr>
      </p:pic>
      <p:pic>
        <p:nvPicPr>
          <p:cNvPr id="9" name="Picture 10" descr="MPj04011130000[1]">
            <a:extLst>
              <a:ext uri="{FF2B5EF4-FFF2-40B4-BE49-F238E27FC236}">
                <a16:creationId xmlns:a16="http://schemas.microsoft.com/office/drawing/2014/main" id="{CE3C771D-1073-E802-E2E1-9C7E152A882D}"/>
              </a:ext>
            </a:extLst>
          </p:cNvPr>
          <p:cNvPicPr>
            <a:picLocks noChangeAspect="1" noChangeArrowheads="1"/>
          </p:cNvPicPr>
          <p:nvPr/>
        </p:nvPicPr>
        <p:blipFill>
          <a:blip r:embed="rId8" cstate="print"/>
          <a:srcRect/>
          <a:stretch>
            <a:fillRect/>
          </a:stretch>
        </p:blipFill>
        <p:spPr bwMode="auto">
          <a:xfrm>
            <a:off x="7465978" y="4809788"/>
            <a:ext cx="1250005" cy="1867050"/>
          </a:xfrm>
          <a:prstGeom prst="rect">
            <a:avLst/>
          </a:prstGeom>
          <a:noFill/>
          <a:ln w="38100">
            <a:solidFill>
              <a:schemeClr val="tx1"/>
            </a:solidFill>
            <a:miter lim="800000"/>
            <a:headEnd/>
            <a:tailEnd/>
          </a:ln>
        </p:spPr>
      </p:pic>
      <p:sp>
        <p:nvSpPr>
          <p:cNvPr id="10" name="TextBox 9">
            <a:extLst>
              <a:ext uri="{FF2B5EF4-FFF2-40B4-BE49-F238E27FC236}">
                <a16:creationId xmlns:a16="http://schemas.microsoft.com/office/drawing/2014/main" id="{80D919B6-E7DB-8912-9B1D-0FFE63A8E1B1}"/>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190017987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D1EA-85FD-494C-D052-A2D8663C0055}"/>
              </a:ext>
            </a:extLst>
          </p:cNvPr>
          <p:cNvSpPr>
            <a:spLocks noGrp="1"/>
          </p:cNvSpPr>
          <p:nvPr>
            <p:ph type="title"/>
          </p:nvPr>
        </p:nvSpPr>
        <p:spPr/>
        <p:txBody>
          <a:bodyPr/>
          <a:lstStyle/>
          <a:p>
            <a:r>
              <a:rPr lang="en-US" b="1" dirty="0">
                <a:solidFill>
                  <a:srgbClr val="7030A0"/>
                </a:solidFill>
              </a:rPr>
              <a:t>Engorged blacklegged ticks may fool you. </a:t>
            </a:r>
          </a:p>
        </p:txBody>
      </p:sp>
      <p:pic>
        <p:nvPicPr>
          <p:cNvPr id="3" name="Picture 4" descr="DeerTickGroup">
            <a:extLst>
              <a:ext uri="{FF2B5EF4-FFF2-40B4-BE49-F238E27FC236}">
                <a16:creationId xmlns:a16="http://schemas.microsoft.com/office/drawing/2014/main" id="{9093A080-DC29-E1E0-D191-37C44D37352D}"/>
              </a:ext>
            </a:extLst>
          </p:cNvPr>
          <p:cNvPicPr>
            <a:picLocks noChangeAspect="1" noChangeArrowheads="1"/>
          </p:cNvPicPr>
          <p:nvPr/>
        </p:nvPicPr>
        <p:blipFill>
          <a:blip r:embed="rId3" cstate="print"/>
          <a:srcRect/>
          <a:stretch>
            <a:fillRect/>
          </a:stretch>
        </p:blipFill>
        <p:spPr>
          <a:xfrm>
            <a:off x="677334" y="2477729"/>
            <a:ext cx="7908720" cy="3274142"/>
          </a:xfrm>
          <a:prstGeom prst="rect">
            <a:avLst/>
          </a:prstGeom>
        </p:spPr>
      </p:pic>
      <p:sp>
        <p:nvSpPr>
          <p:cNvPr id="4" name="TextBox 3">
            <a:extLst>
              <a:ext uri="{FF2B5EF4-FFF2-40B4-BE49-F238E27FC236}">
                <a16:creationId xmlns:a16="http://schemas.microsoft.com/office/drawing/2014/main" id="{8A316ADE-603F-1349-A4EA-80769D4F1513}"/>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5023262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F485-63E8-BB15-3AA3-DAEB0539BD6A}"/>
              </a:ext>
            </a:extLst>
          </p:cNvPr>
          <p:cNvSpPr>
            <a:spLocks noGrp="1"/>
          </p:cNvSpPr>
          <p:nvPr>
            <p:ph type="title"/>
          </p:nvPr>
        </p:nvSpPr>
        <p:spPr/>
        <p:txBody>
          <a:bodyPr/>
          <a:lstStyle/>
          <a:p>
            <a:r>
              <a:rPr lang="en-US" b="1" dirty="0">
                <a:solidFill>
                  <a:srgbClr val="7030A0"/>
                </a:solidFill>
              </a:rPr>
              <a:t>What is the best way to remove a tick? </a:t>
            </a:r>
          </a:p>
        </p:txBody>
      </p:sp>
      <p:sp>
        <p:nvSpPr>
          <p:cNvPr id="3" name="Rectangle 3">
            <a:extLst>
              <a:ext uri="{FF2B5EF4-FFF2-40B4-BE49-F238E27FC236}">
                <a16:creationId xmlns:a16="http://schemas.microsoft.com/office/drawing/2014/main" id="{59EF2106-9254-8864-5C9E-FFE994CE212C}"/>
              </a:ext>
            </a:extLst>
          </p:cNvPr>
          <p:cNvSpPr txBox="1">
            <a:spLocks noChangeArrowheads="1"/>
          </p:cNvSpPr>
          <p:nvPr/>
        </p:nvSpPr>
        <p:spPr>
          <a:xfrm>
            <a:off x="677334" y="1524000"/>
            <a:ext cx="8587002" cy="454606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Ø"/>
            </a:pPr>
            <a:r>
              <a:rPr lang="en-US" sz="2000" dirty="0"/>
              <a:t>Use fine-tipped tweezers.</a:t>
            </a:r>
          </a:p>
          <a:p>
            <a:pPr>
              <a:buFont typeface="Wingdings" pitchFamily="2" charset="2"/>
              <a:buChar char="Ø"/>
            </a:pPr>
            <a:r>
              <a:rPr lang="en-US" sz="2000" dirty="0"/>
              <a:t>Grasp the tick by the mouthpart close to the skin.</a:t>
            </a:r>
          </a:p>
          <a:p>
            <a:pPr>
              <a:buFont typeface="Wingdings" pitchFamily="2" charset="2"/>
              <a:buChar char="Ø"/>
            </a:pPr>
            <a:r>
              <a:rPr lang="en-US" sz="2000" dirty="0"/>
              <a:t>Pull straight back with a slow, steady force.</a:t>
            </a:r>
          </a:p>
          <a:p>
            <a:pPr>
              <a:buFont typeface="Wingdings" pitchFamily="2" charset="2"/>
              <a:buChar char="Ø"/>
            </a:pPr>
            <a:r>
              <a:rPr lang="en-US" sz="2000" dirty="0"/>
              <a:t>Avoid crushing the tick’s body.</a:t>
            </a:r>
          </a:p>
          <a:p>
            <a:pPr>
              <a:buFont typeface="Wingdings" pitchFamily="2" charset="2"/>
              <a:buChar char="Ø"/>
            </a:pPr>
            <a:r>
              <a:rPr lang="en-US" sz="2000" dirty="0"/>
              <a:t>Place tick in a plastic vial or zip-lock bag for testing.</a:t>
            </a:r>
          </a:p>
          <a:p>
            <a:pPr>
              <a:buFont typeface="Wingdings" pitchFamily="2" charset="2"/>
              <a:buChar char="Ø"/>
            </a:pPr>
            <a:r>
              <a:rPr lang="en-US" sz="2000" dirty="0"/>
              <a:t>Wash area and disinfect the bite site.</a:t>
            </a:r>
          </a:p>
          <a:p>
            <a:pPr>
              <a:buFont typeface="Wingdings" pitchFamily="2" charset="2"/>
              <a:buChar char="Ø"/>
            </a:pPr>
            <a:r>
              <a:rPr lang="en-US" sz="2000" dirty="0"/>
              <a:t>Record the date and location of the bite.</a:t>
            </a:r>
          </a:p>
          <a:p>
            <a:pPr>
              <a:buFont typeface="Wingdings" pitchFamily="2" charset="2"/>
              <a:buChar char="Ø"/>
            </a:pPr>
            <a:r>
              <a:rPr lang="en-US" sz="2000" dirty="0"/>
              <a:t>Watch for early symptoms.</a:t>
            </a:r>
          </a:p>
          <a:p>
            <a:pPr>
              <a:buFont typeface="Wingdings" pitchFamily="2" charset="2"/>
              <a:buChar char="Ø"/>
            </a:pPr>
            <a:endParaRPr lang="en-US" sz="2000" dirty="0"/>
          </a:p>
          <a:p>
            <a:pPr>
              <a:lnSpc>
                <a:spcPct val="80000"/>
              </a:lnSpc>
              <a:buFont typeface="Wingdings" pitchFamily="2" charset="2"/>
              <a:buNone/>
            </a:pPr>
            <a:endParaRPr lang="en-US" sz="2000" dirty="0"/>
          </a:p>
        </p:txBody>
      </p:sp>
      <p:pic>
        <p:nvPicPr>
          <p:cNvPr id="4" name="Picture 3" descr="tick removal.jpg">
            <a:extLst>
              <a:ext uri="{FF2B5EF4-FFF2-40B4-BE49-F238E27FC236}">
                <a16:creationId xmlns:a16="http://schemas.microsoft.com/office/drawing/2014/main" id="{3D6E55A1-691A-0893-A56F-A3648FB1A1B2}"/>
              </a:ext>
            </a:extLst>
          </p:cNvPr>
          <p:cNvPicPr>
            <a:picLocks noChangeAspect="1"/>
          </p:cNvPicPr>
          <p:nvPr/>
        </p:nvPicPr>
        <p:blipFill>
          <a:blip r:embed="rId3" cstate="print"/>
          <a:stretch>
            <a:fillRect/>
          </a:stretch>
        </p:blipFill>
        <p:spPr>
          <a:xfrm>
            <a:off x="4454367" y="4927601"/>
            <a:ext cx="3283266" cy="1569402"/>
          </a:xfrm>
          <a:prstGeom prst="rect">
            <a:avLst/>
          </a:prstGeom>
        </p:spPr>
      </p:pic>
      <p:sp>
        <p:nvSpPr>
          <p:cNvPr id="5" name="TextBox 4">
            <a:extLst>
              <a:ext uri="{FF2B5EF4-FFF2-40B4-BE49-F238E27FC236}">
                <a16:creationId xmlns:a16="http://schemas.microsoft.com/office/drawing/2014/main" id="{0E8FC245-FBA5-915D-3AA2-158E59234529}"/>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9560877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4617" t="25767" r="35787" b="27594"/>
          <a:stretch/>
        </p:blipFill>
        <p:spPr>
          <a:xfrm>
            <a:off x="961598" y="10489"/>
            <a:ext cx="7725202" cy="6847511"/>
          </a:xfrm>
          <a:prstGeom prst="rect">
            <a:avLst/>
          </a:prstGeom>
        </p:spPr>
      </p:pic>
      <p:pic>
        <p:nvPicPr>
          <p:cNvPr id="4" name="Picture 3"/>
          <p:cNvPicPr>
            <a:picLocks noChangeAspect="1"/>
          </p:cNvPicPr>
          <p:nvPr/>
        </p:nvPicPr>
        <p:blipFill rotWithShape="1">
          <a:blip r:embed="rId3"/>
          <a:srcRect l="34091" t="14051" r="46940" b="80389"/>
          <a:stretch/>
        </p:blipFill>
        <p:spPr>
          <a:xfrm>
            <a:off x="0" y="505606"/>
            <a:ext cx="2990850" cy="493060"/>
          </a:xfrm>
          <a:prstGeom prst="rect">
            <a:avLst/>
          </a:prstGeom>
        </p:spPr>
      </p:pic>
      <p:sp>
        <p:nvSpPr>
          <p:cNvPr id="5" name="Rectangle 4"/>
          <p:cNvSpPr/>
          <p:nvPr/>
        </p:nvSpPr>
        <p:spPr>
          <a:xfrm>
            <a:off x="1397362" y="1191200"/>
            <a:ext cx="7151381" cy="707886"/>
          </a:xfrm>
          <a:prstGeom prst="rect">
            <a:avLst/>
          </a:prstGeom>
          <a:noFill/>
        </p:spPr>
        <p:txBody>
          <a:bodyPr wrap="none" lIns="91440" tIns="45720" rIns="91440" bIns="45720">
            <a:spAutoFit/>
          </a:bodyPr>
          <a:lstStyle/>
          <a:p>
            <a:pPr algn="ctr"/>
            <a:r>
              <a:rPr lang="en-US" sz="4000" b="1" cap="none" spc="0" dirty="0">
                <a:ln w="22225">
                  <a:solidFill>
                    <a:schemeClr val="tx1"/>
                  </a:solidFill>
                  <a:prstDash val="solid"/>
                </a:ln>
                <a:solidFill>
                  <a:schemeClr val="accent2">
                    <a:lumMod val="40000"/>
                    <a:lumOff val="60000"/>
                  </a:schemeClr>
                </a:solidFill>
                <a:effectLst>
                  <a:glow rad="101600">
                    <a:srgbClr val="7030A0">
                      <a:alpha val="60000"/>
                    </a:srgbClr>
                  </a:glow>
                </a:effectLst>
              </a:rPr>
              <a:t>Water + 7 days= MOSQUITOS!</a:t>
            </a:r>
          </a:p>
        </p:txBody>
      </p:sp>
      <p:sp>
        <p:nvSpPr>
          <p:cNvPr id="2" name="TextBox 1"/>
          <p:cNvSpPr txBox="1"/>
          <p:nvPr/>
        </p:nvSpPr>
        <p:spPr>
          <a:xfrm>
            <a:off x="8075399" y="6596390"/>
            <a:ext cx="4495800" cy="261610"/>
          </a:xfrm>
          <a:prstGeom prst="rect">
            <a:avLst/>
          </a:prstGeom>
          <a:noFill/>
        </p:spPr>
        <p:txBody>
          <a:bodyPr wrap="square" rtlCol="0">
            <a:spAutoFit/>
          </a:bodyPr>
          <a:lstStyle/>
          <a:p>
            <a:r>
              <a:rPr lang="en-US" sz="1100" dirty="0"/>
              <a:t>Source: https://www.cdc.gov/zika/pdfs/mosquitolifecycle.pdf</a:t>
            </a:r>
          </a:p>
        </p:txBody>
      </p:sp>
    </p:spTree>
    <p:extLst>
      <p:ext uri="{BB962C8B-B14F-4D97-AF65-F5344CB8AC3E}">
        <p14:creationId xmlns:p14="http://schemas.microsoft.com/office/powerpoint/2010/main" val="301506938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BLAST_Logo_CMYK.jpg 2016.jpg">
            <a:extLst>
              <a:ext uri="{FF2B5EF4-FFF2-40B4-BE49-F238E27FC236}">
                <a16:creationId xmlns:a16="http://schemas.microsoft.com/office/drawing/2014/main" id="{1F55B908-DCC9-60BC-30DA-FD5495039C07}"/>
              </a:ext>
            </a:extLst>
          </p:cNvPr>
          <p:cNvPicPr>
            <a:picLocks noChangeAspect="1"/>
          </p:cNvPicPr>
          <p:nvPr/>
        </p:nvPicPr>
        <p:blipFill>
          <a:blip r:embed="rId3" cstate="print"/>
          <a:stretch>
            <a:fillRect/>
          </a:stretch>
        </p:blipFill>
        <p:spPr>
          <a:xfrm>
            <a:off x="1588268" y="872613"/>
            <a:ext cx="7552311" cy="5410200"/>
          </a:xfrm>
          <a:prstGeom prst="rect">
            <a:avLst/>
          </a:prstGeom>
        </p:spPr>
      </p:pic>
      <p:sp>
        <p:nvSpPr>
          <p:cNvPr id="4" name="TextBox 3">
            <a:extLst>
              <a:ext uri="{FF2B5EF4-FFF2-40B4-BE49-F238E27FC236}">
                <a16:creationId xmlns:a16="http://schemas.microsoft.com/office/drawing/2014/main" id="{2F646F03-3F33-E48A-1ABE-4BD22CE317C7}"/>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274591003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77" y="248031"/>
            <a:ext cx="8596668" cy="1320800"/>
          </a:xfrm>
        </p:spPr>
        <p:txBody>
          <a:bodyPr/>
          <a:lstStyle/>
          <a:p>
            <a:r>
              <a:rPr lang="en-US" dirty="0">
                <a:solidFill>
                  <a:srgbClr val="7030A0"/>
                </a:solidFill>
              </a:rPr>
              <a:t>Choosing the Right Insect Repellant </a:t>
            </a:r>
          </a:p>
        </p:txBody>
      </p:sp>
      <p:pic>
        <p:nvPicPr>
          <p:cNvPr id="3" name="Picture 2"/>
          <p:cNvPicPr>
            <a:picLocks noChangeAspect="1"/>
          </p:cNvPicPr>
          <p:nvPr/>
        </p:nvPicPr>
        <p:blipFill rotWithShape="1">
          <a:blip r:embed="rId3"/>
          <a:srcRect l="22880" t="6451" r="21593" b="35885"/>
          <a:stretch/>
        </p:blipFill>
        <p:spPr>
          <a:xfrm>
            <a:off x="388308" y="1064712"/>
            <a:ext cx="8641412" cy="5047989"/>
          </a:xfrm>
          <a:prstGeom prst="rect">
            <a:avLst/>
          </a:prstGeom>
          <a:ln>
            <a:noFill/>
          </a:ln>
          <a:effectLst>
            <a:softEdge rad="112500"/>
          </a:effectLst>
        </p:spPr>
      </p:pic>
      <p:sp>
        <p:nvSpPr>
          <p:cNvPr id="4" name="Right Arrow 3"/>
          <p:cNvSpPr/>
          <p:nvPr/>
        </p:nvSpPr>
        <p:spPr>
          <a:xfrm rot="12867560">
            <a:off x="6320888" y="5753407"/>
            <a:ext cx="723332" cy="397623"/>
          </a:xfrm>
          <a:prstGeom prst="rightArrow">
            <a:avLst/>
          </a:prstGeom>
          <a:ln>
            <a:solidFill>
              <a:srgbClr val="7030A0"/>
            </a:solidFill>
          </a:ln>
          <a:effectLst>
            <a:glow rad="1016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rgbClr val="7030A0"/>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6876019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772" y="5967507"/>
            <a:ext cx="3950684" cy="691166"/>
          </a:xfrm>
        </p:spPr>
        <p:txBody>
          <a:bodyPr>
            <a:normAutofit fontScale="90000"/>
          </a:bodyPr>
          <a:lstStyle/>
          <a:p>
            <a:pPr algn="ctr"/>
            <a:r>
              <a:rPr lang="en-US" dirty="0">
                <a:solidFill>
                  <a:srgbClr val="7030A0"/>
                </a:solidFill>
              </a:rPr>
              <a:t>Prevention Methods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8779955" y="4158642"/>
            <a:ext cx="3530218" cy="2843296"/>
          </a:xfrm>
          <a:prstGeom prst="rect">
            <a:avLst/>
          </a:prstGeom>
        </p:spPr>
      </p:pic>
      <p:pic>
        <p:nvPicPr>
          <p:cNvPr id="6" name="Picture 5"/>
          <p:cNvPicPr>
            <a:picLocks noChangeAspect="1"/>
          </p:cNvPicPr>
          <p:nvPr/>
        </p:nvPicPr>
        <p:blipFill>
          <a:blip r:embed="rId4"/>
          <a:stretch>
            <a:fillRect/>
          </a:stretch>
        </p:blipFill>
        <p:spPr>
          <a:xfrm>
            <a:off x="491876" y="747983"/>
            <a:ext cx="8429625" cy="5057775"/>
          </a:xfrm>
          <a:prstGeom prst="rect">
            <a:avLst/>
          </a:prstGeom>
        </p:spPr>
      </p:pic>
    </p:spTree>
    <p:extLst>
      <p:ext uri="{BB962C8B-B14F-4D97-AF65-F5344CB8AC3E}">
        <p14:creationId xmlns:p14="http://schemas.microsoft.com/office/powerpoint/2010/main" val="359075592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C40D-8D28-6C96-D463-69F6CAB85C93}"/>
              </a:ext>
            </a:extLst>
          </p:cNvPr>
          <p:cNvSpPr>
            <a:spLocks noGrp="1"/>
          </p:cNvSpPr>
          <p:nvPr>
            <p:ph type="title"/>
          </p:nvPr>
        </p:nvSpPr>
        <p:spPr/>
        <p:txBody>
          <a:bodyPr/>
          <a:lstStyle/>
          <a:p>
            <a:r>
              <a:rPr lang="en-US" dirty="0">
                <a:solidFill>
                  <a:srgbClr val="7030A0"/>
                </a:solidFill>
              </a:rPr>
              <a:t>Which order should I apply sunscreen and insect repellant? </a:t>
            </a:r>
          </a:p>
        </p:txBody>
      </p:sp>
      <p:sp>
        <p:nvSpPr>
          <p:cNvPr id="4" name="TextBox 3">
            <a:extLst>
              <a:ext uri="{FF2B5EF4-FFF2-40B4-BE49-F238E27FC236}">
                <a16:creationId xmlns:a16="http://schemas.microsoft.com/office/drawing/2014/main" id="{A7C9479F-5FD3-3630-2E33-D537CE804581}"/>
              </a:ext>
            </a:extLst>
          </p:cNvPr>
          <p:cNvSpPr txBox="1"/>
          <p:nvPr/>
        </p:nvSpPr>
        <p:spPr>
          <a:xfrm>
            <a:off x="677333" y="2140963"/>
            <a:ext cx="9205969" cy="3170099"/>
          </a:xfrm>
          <a:prstGeom prst="rect">
            <a:avLst/>
          </a:prstGeom>
          <a:noFill/>
        </p:spPr>
        <p:txBody>
          <a:bodyPr wrap="square">
            <a:spAutoFit/>
          </a:bodyPr>
          <a:lstStyle/>
          <a:p>
            <a:pPr algn="l"/>
            <a:r>
              <a:rPr lang="en-US" sz="3200" b="1" i="0" dirty="0">
                <a:solidFill>
                  <a:srgbClr val="7030A0"/>
                </a:solidFill>
                <a:effectLst/>
              </a:rPr>
              <a:t>Tips for everyone</a:t>
            </a:r>
          </a:p>
          <a:p>
            <a:pPr algn="l"/>
            <a:endParaRPr lang="en-US" sz="2800" b="0" i="0" dirty="0">
              <a:solidFill>
                <a:srgbClr val="222222"/>
              </a:solidFill>
              <a:effectLst/>
            </a:endParaRPr>
          </a:p>
          <a:p>
            <a:pPr marL="342900" indent="-342900" algn="l">
              <a:buFontTx/>
              <a:buChar char="-"/>
            </a:pPr>
            <a:r>
              <a:rPr lang="en-US" sz="2800" b="0" i="0" dirty="0">
                <a:solidFill>
                  <a:srgbClr val="000000"/>
                </a:solidFill>
                <a:effectLst/>
              </a:rPr>
              <a:t>Always follow the product label instructions.</a:t>
            </a:r>
          </a:p>
          <a:p>
            <a:pPr marL="342900" indent="-342900" algn="l">
              <a:buFontTx/>
              <a:buChar char="-"/>
            </a:pPr>
            <a:r>
              <a:rPr lang="en-US" sz="2800" b="0" i="0" dirty="0">
                <a:solidFill>
                  <a:srgbClr val="000000"/>
                </a:solidFill>
                <a:effectLst/>
              </a:rPr>
              <a:t>Reapply insect repellent as directed.</a:t>
            </a:r>
          </a:p>
          <a:p>
            <a:pPr marL="742950" lvl="1" indent="-285750" algn="l">
              <a:buFont typeface="Arial" panose="020B0604020202020204" pitchFamily="34" charset="0"/>
              <a:buChar char="•"/>
            </a:pPr>
            <a:r>
              <a:rPr lang="en-US" sz="2800" b="0" i="0" dirty="0">
                <a:solidFill>
                  <a:srgbClr val="000000"/>
                </a:solidFill>
                <a:effectLst/>
              </a:rPr>
              <a:t>Do not spray repellent on the skin under clothing.</a:t>
            </a:r>
          </a:p>
          <a:p>
            <a:pPr marL="742950" lvl="1" indent="-285750" algn="l">
              <a:buFont typeface="Arial" panose="020B0604020202020204" pitchFamily="34" charset="0"/>
              <a:buChar char="•"/>
            </a:pPr>
            <a:r>
              <a:rPr lang="en-US" sz="2800" b="0" i="0" dirty="0">
                <a:solidFill>
                  <a:srgbClr val="000000"/>
                </a:solidFill>
                <a:effectLst/>
              </a:rPr>
              <a:t>If you are also using sunscreen, apply sunscreen first and insect repellent second.</a:t>
            </a:r>
          </a:p>
        </p:txBody>
      </p:sp>
    </p:spTree>
    <p:extLst>
      <p:ext uri="{BB962C8B-B14F-4D97-AF65-F5344CB8AC3E}">
        <p14:creationId xmlns:p14="http://schemas.microsoft.com/office/powerpoint/2010/main" val="107097791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Resources</a:t>
            </a:r>
          </a:p>
        </p:txBody>
      </p:sp>
      <p:sp>
        <p:nvSpPr>
          <p:cNvPr id="4" name="Content Placeholder 3"/>
          <p:cNvSpPr>
            <a:spLocks noGrp="1"/>
          </p:cNvSpPr>
          <p:nvPr>
            <p:ph sz="half" idx="2"/>
          </p:nvPr>
        </p:nvSpPr>
        <p:spPr>
          <a:xfrm>
            <a:off x="747051" y="1900572"/>
            <a:ext cx="9245248" cy="4801680"/>
          </a:xfrm>
        </p:spPr>
        <p:txBody>
          <a:bodyPr>
            <a:normAutofit fontScale="25000" lnSpcReduction="20000"/>
          </a:bodyPr>
          <a:lstStyle/>
          <a:p>
            <a:endParaRPr lang="en-US" sz="8000" dirty="0">
              <a:hlinkClick r:id="rId3" action="ppaction://hlinkfile"/>
            </a:endParaRPr>
          </a:p>
          <a:p>
            <a:endParaRPr lang="en-US" sz="8000" dirty="0">
              <a:hlinkClick r:id="rId3" action="ppaction://hlinkfile"/>
            </a:endParaRPr>
          </a:p>
          <a:p>
            <a:endParaRPr lang="en-US" sz="8000" dirty="0">
              <a:hlinkClick r:id="rId3" action="ppaction://hlinkfile"/>
            </a:endParaRPr>
          </a:p>
          <a:p>
            <a:pPr marL="0" indent="0">
              <a:buNone/>
            </a:pPr>
            <a:endParaRPr lang="en-US" sz="8000" dirty="0">
              <a:hlinkClick r:id="rId3" action="ppaction://hlinkfile"/>
            </a:endParaRPr>
          </a:p>
          <a:p>
            <a:r>
              <a:rPr lang="en-US" sz="8000" dirty="0"/>
              <a:t>Bergen County Division of Mosquito Control</a:t>
            </a:r>
          </a:p>
          <a:p>
            <a:pPr marL="0" indent="0">
              <a:lnSpc>
                <a:spcPct val="120000"/>
              </a:lnSpc>
              <a:buNone/>
            </a:pPr>
            <a:r>
              <a:rPr lang="en-US" sz="8000" dirty="0"/>
              <a:t>	Department of Public Works </a:t>
            </a:r>
          </a:p>
          <a:p>
            <a:pPr marL="0" indent="0">
              <a:lnSpc>
                <a:spcPct val="120000"/>
              </a:lnSpc>
              <a:buNone/>
            </a:pPr>
            <a:r>
              <a:rPr lang="en-US" sz="8000" dirty="0"/>
              <a:t>	220 East Ridgewood Avenue </a:t>
            </a:r>
          </a:p>
          <a:p>
            <a:pPr marL="0" indent="0">
              <a:lnSpc>
                <a:spcPct val="120000"/>
              </a:lnSpc>
              <a:buNone/>
            </a:pPr>
            <a:r>
              <a:rPr lang="en-US" sz="8000" dirty="0"/>
              <a:t>	Paramus, NJ 07652</a:t>
            </a:r>
          </a:p>
          <a:p>
            <a:pPr marL="0" indent="0">
              <a:lnSpc>
                <a:spcPct val="120000"/>
              </a:lnSpc>
              <a:buNone/>
            </a:pPr>
            <a:r>
              <a:rPr lang="en-US" sz="8000" dirty="0"/>
              <a:t>	(201) 634-2880, 2881</a:t>
            </a:r>
          </a:p>
          <a:p>
            <a:pPr marL="0" indent="0">
              <a:lnSpc>
                <a:spcPct val="120000"/>
              </a:lnSpc>
              <a:buNone/>
            </a:pPr>
            <a:r>
              <a:rPr lang="en-US" sz="8000" dirty="0"/>
              <a:t>	</a:t>
            </a:r>
          </a:p>
          <a:p>
            <a:pPr marL="0" indent="0">
              <a:buNone/>
            </a:pPr>
            <a:r>
              <a:rPr lang="en-US" sz="8000" dirty="0"/>
              <a:t> </a:t>
            </a:r>
          </a:p>
          <a:p>
            <a:pPr marL="0" indent="0">
              <a:buNone/>
            </a:pP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502" y="380440"/>
            <a:ext cx="1275898" cy="1352452"/>
          </a:xfrm>
          <a:prstGeom prst="rect">
            <a:avLst/>
          </a:prstGeom>
        </p:spPr>
      </p:pic>
      <p:pic>
        <p:nvPicPr>
          <p:cNvPr id="6" name="Picture 2" descr="Image result for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529" y="706633"/>
            <a:ext cx="3858013" cy="6430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j department of health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2443" y="1577790"/>
            <a:ext cx="2842836" cy="17057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bergen county department of health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830" t="20826" r="53631" b="23464"/>
          <a:stretch/>
        </p:blipFill>
        <p:spPr bwMode="auto">
          <a:xfrm>
            <a:off x="1770840" y="1732892"/>
            <a:ext cx="1563476" cy="139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6626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42686" y="3429000"/>
            <a:ext cx="6529137" cy="1569660"/>
          </a:xfrm>
          <a:prstGeom prst="rect">
            <a:avLst/>
          </a:prstGeom>
          <a:noFill/>
        </p:spPr>
        <p:txBody>
          <a:bodyPr wrap="square" rtlCol="0">
            <a:spAutoFit/>
          </a:bodyPr>
          <a:lstStyle/>
          <a:p>
            <a:pPr algn="ctr"/>
            <a:r>
              <a:rPr lang="en-US" sz="2400" dirty="0">
                <a:solidFill>
                  <a:srgbClr val="7030A0"/>
                </a:solidFill>
              </a:rPr>
              <a:t>Bergen County Department of Health Services </a:t>
            </a:r>
          </a:p>
          <a:p>
            <a:pPr algn="ctr"/>
            <a:r>
              <a:rPr lang="en-US" sz="2400" dirty="0">
                <a:solidFill>
                  <a:srgbClr val="7030A0"/>
                </a:solidFill>
              </a:rPr>
              <a:t>One Bergen County Plaza </a:t>
            </a:r>
          </a:p>
          <a:p>
            <a:pPr algn="ctr"/>
            <a:r>
              <a:rPr lang="en-US" sz="2400" dirty="0">
                <a:solidFill>
                  <a:srgbClr val="7030A0"/>
                </a:solidFill>
              </a:rPr>
              <a:t>Hackensack, NJ 07601</a:t>
            </a:r>
          </a:p>
          <a:p>
            <a:pPr algn="ctr"/>
            <a:r>
              <a:rPr lang="en-US" sz="2400" dirty="0">
                <a:solidFill>
                  <a:srgbClr val="7030A0"/>
                </a:solidFill>
              </a:rPr>
              <a:t>(201) 634-2600</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434" y="2081553"/>
            <a:ext cx="1009640" cy="1003657"/>
          </a:xfrm>
          <a:prstGeom prst="rect">
            <a:avLst/>
          </a:prstGeom>
        </p:spPr>
      </p:pic>
    </p:spTree>
    <p:extLst>
      <p:ext uri="{BB962C8B-B14F-4D97-AF65-F5344CB8AC3E}">
        <p14:creationId xmlns:p14="http://schemas.microsoft.com/office/powerpoint/2010/main" val="30670302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Two maps of the United States showing Aedes aegypti and Aedes albopictus mosquitoes are or have been previously found.  Aedes aegypti range is the southern half of the United States.  Aedes albopictus range is the eastern half of the United States as well as the south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07" y="1128295"/>
            <a:ext cx="8863995" cy="38447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9207" y="4760942"/>
            <a:ext cx="4644593" cy="2308324"/>
          </a:xfrm>
          <a:prstGeom prst="rect">
            <a:avLst/>
          </a:prstGeom>
          <a:noFill/>
        </p:spPr>
        <p:txBody>
          <a:bodyPr wrap="square" rtlCol="0">
            <a:spAutoFit/>
          </a:bodyPr>
          <a:lstStyle/>
          <a:p>
            <a:pPr marL="285750" indent="-285750" fontAlgn="t">
              <a:buFont typeface="Arial" panose="020B0604020202020204" pitchFamily="34" charset="0"/>
              <a:buChar char="•"/>
            </a:pPr>
            <a:r>
              <a:rPr lang="en-US" dirty="0"/>
              <a:t>They like tropical and warmer climates. </a:t>
            </a:r>
          </a:p>
          <a:p>
            <a:pPr marL="285750" indent="-285750" fontAlgn="t">
              <a:buFont typeface="Arial" panose="020B0604020202020204" pitchFamily="34" charset="0"/>
              <a:buChar char="•"/>
            </a:pPr>
            <a:r>
              <a:rPr lang="en-US" dirty="0"/>
              <a:t>**Main animal responsible for the spread of Dengue, Chikungunya, and others. </a:t>
            </a:r>
          </a:p>
          <a:p>
            <a:pPr marL="285750" indent="-285750" fontAlgn="t">
              <a:buFont typeface="Arial" panose="020B0604020202020204" pitchFamily="34" charset="0"/>
              <a:buChar char="•"/>
            </a:pPr>
            <a:r>
              <a:rPr lang="en-US" dirty="0"/>
              <a:t>They like to be around people so they live near them to feed on them. </a:t>
            </a:r>
          </a:p>
          <a:p>
            <a:pPr marL="285750" indent="-285750" fontAlgn="t">
              <a:buFont typeface="Arial" panose="020B0604020202020204" pitchFamily="34" charset="0"/>
              <a:buChar char="•"/>
            </a:pPr>
            <a:r>
              <a:rPr lang="en-US" dirty="0"/>
              <a:t>They are more likely to spread viruses than other kinds of mosquitos. </a:t>
            </a:r>
          </a:p>
          <a:p>
            <a:endParaRPr lang="en-US" dirty="0"/>
          </a:p>
        </p:txBody>
      </p:sp>
      <p:sp>
        <p:nvSpPr>
          <p:cNvPr id="8" name="TextBox 7"/>
          <p:cNvSpPr txBox="1"/>
          <p:nvPr/>
        </p:nvSpPr>
        <p:spPr>
          <a:xfrm>
            <a:off x="4953000" y="4760942"/>
            <a:ext cx="4549602" cy="2308324"/>
          </a:xfrm>
          <a:prstGeom prst="rect">
            <a:avLst/>
          </a:prstGeom>
          <a:noFill/>
        </p:spPr>
        <p:txBody>
          <a:bodyPr wrap="square" rtlCol="0">
            <a:spAutoFit/>
          </a:bodyPr>
          <a:lstStyle/>
          <a:p>
            <a:pPr marL="285750" indent="-285750" fontAlgn="t">
              <a:buFont typeface="Arial" panose="020B0604020202020204" pitchFamily="34" charset="0"/>
              <a:buChar char="•"/>
            </a:pPr>
            <a:r>
              <a:rPr lang="en-US" dirty="0"/>
              <a:t>They like the tropical areas but they can live in places with changing temperatures. </a:t>
            </a:r>
          </a:p>
          <a:p>
            <a:pPr marL="285750" indent="-285750" fontAlgn="t">
              <a:buFont typeface="Arial" panose="020B0604020202020204" pitchFamily="34" charset="0"/>
              <a:buChar char="•"/>
            </a:pPr>
            <a:r>
              <a:rPr lang="en-US" dirty="0"/>
              <a:t>They don’t just feed on humans but animals as well so they aren’t as likely as the other mosquito to spread viruses. </a:t>
            </a:r>
          </a:p>
          <a:p>
            <a:endParaRPr lang="en-US" dirty="0"/>
          </a:p>
        </p:txBody>
      </p:sp>
      <p:sp>
        <p:nvSpPr>
          <p:cNvPr id="9" name="TextBox 8"/>
          <p:cNvSpPr txBox="1"/>
          <p:nvPr/>
        </p:nvSpPr>
        <p:spPr>
          <a:xfrm>
            <a:off x="8614207" y="6647190"/>
            <a:ext cx="4038600" cy="261610"/>
          </a:xfrm>
          <a:prstGeom prst="rect">
            <a:avLst/>
          </a:prstGeom>
          <a:noFill/>
        </p:spPr>
        <p:txBody>
          <a:bodyPr wrap="square" rtlCol="0">
            <a:spAutoFit/>
          </a:bodyPr>
          <a:lstStyle/>
          <a:p>
            <a:r>
              <a:rPr lang="en-US" sz="1100" dirty="0"/>
              <a:t>Source: https://www.cdc.gov/zika/vector/range.html</a:t>
            </a:r>
          </a:p>
        </p:txBody>
      </p:sp>
      <p:sp>
        <p:nvSpPr>
          <p:cNvPr id="2" name="Title 1"/>
          <p:cNvSpPr>
            <a:spLocks noGrp="1"/>
          </p:cNvSpPr>
          <p:nvPr>
            <p:ph type="title"/>
          </p:nvPr>
        </p:nvSpPr>
        <p:spPr>
          <a:xfrm>
            <a:off x="677334" y="559496"/>
            <a:ext cx="8596668" cy="1320800"/>
          </a:xfrm>
        </p:spPr>
        <p:txBody>
          <a:bodyPr/>
          <a:lstStyle/>
          <a:p>
            <a:r>
              <a:rPr lang="en-US" dirty="0" err="1">
                <a:solidFill>
                  <a:srgbClr val="7030A0"/>
                </a:solidFill>
              </a:rPr>
              <a:t>Aedes</a:t>
            </a:r>
            <a:r>
              <a:rPr lang="en-US" dirty="0">
                <a:solidFill>
                  <a:srgbClr val="7030A0"/>
                </a:solidFill>
              </a:rPr>
              <a:t> </a:t>
            </a:r>
            <a:r>
              <a:rPr lang="en-US" dirty="0" err="1">
                <a:solidFill>
                  <a:srgbClr val="7030A0"/>
                </a:solidFill>
              </a:rPr>
              <a:t>aegypti</a:t>
            </a:r>
            <a:r>
              <a:rPr lang="en-US" dirty="0">
                <a:solidFill>
                  <a:srgbClr val="7030A0"/>
                </a:solidFill>
              </a:rPr>
              <a:t> vs. </a:t>
            </a:r>
            <a:r>
              <a:rPr lang="en-US" dirty="0" err="1">
                <a:solidFill>
                  <a:srgbClr val="7030A0"/>
                </a:solidFill>
              </a:rPr>
              <a:t>Aedes</a:t>
            </a:r>
            <a:r>
              <a:rPr lang="en-US" dirty="0">
                <a:solidFill>
                  <a:srgbClr val="7030A0"/>
                </a:solidFill>
              </a:rPr>
              <a:t> </a:t>
            </a:r>
            <a:r>
              <a:rPr lang="en-US" dirty="0" err="1">
                <a:solidFill>
                  <a:srgbClr val="7030A0"/>
                </a:solidFill>
              </a:rPr>
              <a:t>albopictus</a:t>
            </a:r>
            <a:endParaRPr lang="en-US" dirty="0">
              <a:solidFill>
                <a:srgbClr val="7030A0"/>
              </a:solidFill>
            </a:endParaRPr>
          </a:p>
        </p:txBody>
      </p:sp>
    </p:spTree>
    <p:extLst>
      <p:ext uri="{BB962C8B-B14F-4D97-AF65-F5344CB8AC3E}">
        <p14:creationId xmlns:p14="http://schemas.microsoft.com/office/powerpoint/2010/main" val="412795285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West Nile Virus</a:t>
            </a:r>
          </a:p>
        </p:txBody>
      </p:sp>
      <p:sp>
        <p:nvSpPr>
          <p:cNvPr id="3" name="Content Placeholder 2"/>
          <p:cNvSpPr>
            <a:spLocks noGrp="1"/>
          </p:cNvSpPr>
          <p:nvPr>
            <p:ph sz="half" idx="1"/>
          </p:nvPr>
        </p:nvSpPr>
        <p:spPr>
          <a:xfrm>
            <a:off x="166319" y="1272538"/>
            <a:ext cx="5002432" cy="5393898"/>
          </a:xfrm>
        </p:spPr>
        <p:txBody>
          <a:bodyPr>
            <a:noAutofit/>
          </a:bodyPr>
          <a:lstStyle/>
          <a:p>
            <a:r>
              <a:rPr lang="en-US" sz="1700" dirty="0">
                <a:solidFill>
                  <a:srgbClr val="92D050"/>
                </a:solidFill>
              </a:rPr>
              <a:t>West Nile Virus is much more prevalent in the U.S. than anywhere else around the world. </a:t>
            </a:r>
          </a:p>
          <a:p>
            <a:r>
              <a:rPr lang="en-US" sz="1700" dirty="0"/>
              <a:t>It is also spread by infected mosquitos</a:t>
            </a:r>
          </a:p>
          <a:p>
            <a:r>
              <a:rPr lang="en-US" sz="1700" dirty="0"/>
              <a:t>Most cases are from June-September. </a:t>
            </a:r>
          </a:p>
          <a:p>
            <a:r>
              <a:rPr lang="en-US" sz="1700" b="1" dirty="0">
                <a:solidFill>
                  <a:srgbClr val="7030A0"/>
                </a:solidFill>
              </a:rPr>
              <a:t>Signs and Symptoms</a:t>
            </a:r>
          </a:p>
          <a:p>
            <a:pPr lvl="1"/>
            <a:r>
              <a:rPr lang="en-US" sz="1700" dirty="0"/>
              <a:t>Febrile illness</a:t>
            </a:r>
          </a:p>
          <a:p>
            <a:pPr lvl="1"/>
            <a:r>
              <a:rPr lang="en-US" sz="1700" dirty="0"/>
              <a:t>Encephalitis (inflammation of the brain) </a:t>
            </a:r>
          </a:p>
          <a:p>
            <a:pPr lvl="1"/>
            <a:r>
              <a:rPr lang="en-US" sz="1700" dirty="0"/>
              <a:t>Meningitis (inflammation of the lining of the brain and spinal cord) </a:t>
            </a:r>
          </a:p>
          <a:p>
            <a:pPr lvl="1"/>
            <a:r>
              <a:rPr lang="en-US" sz="1700" dirty="0"/>
              <a:t>Majority of people (70-80%) don’t experience symptoms. </a:t>
            </a:r>
          </a:p>
          <a:p>
            <a:r>
              <a:rPr lang="en-US" sz="1700" dirty="0"/>
              <a:t>First detected in North America- 1999 now has spread throughout the rest of the U.S. and Canada. There are cases from all 48 lower states. </a:t>
            </a:r>
          </a:p>
        </p:txBody>
      </p:sp>
      <p:sp>
        <p:nvSpPr>
          <p:cNvPr id="4" name="Content Placeholder 3"/>
          <p:cNvSpPr>
            <a:spLocks noGrp="1"/>
          </p:cNvSpPr>
          <p:nvPr>
            <p:ph sz="half" idx="2"/>
          </p:nvPr>
        </p:nvSpPr>
        <p:spPr>
          <a:xfrm>
            <a:off x="5199310" y="1270000"/>
            <a:ext cx="4812542" cy="5695313"/>
          </a:xfrm>
        </p:spPr>
        <p:txBody>
          <a:bodyPr>
            <a:normAutofit/>
          </a:bodyPr>
          <a:lstStyle/>
          <a:p>
            <a:r>
              <a:rPr lang="en-US" sz="1700" b="1" dirty="0">
                <a:solidFill>
                  <a:srgbClr val="7030A0"/>
                </a:solidFill>
              </a:rPr>
              <a:t>How do people get it?</a:t>
            </a:r>
          </a:p>
          <a:p>
            <a:pPr lvl="1"/>
            <a:r>
              <a:rPr lang="en-US" sz="1700" dirty="0"/>
              <a:t>Blood transfusions</a:t>
            </a:r>
          </a:p>
          <a:p>
            <a:pPr lvl="1"/>
            <a:r>
              <a:rPr lang="en-US" sz="1700" dirty="0"/>
              <a:t>Organ transplants</a:t>
            </a:r>
          </a:p>
          <a:p>
            <a:pPr lvl="1"/>
            <a:r>
              <a:rPr lang="en-US" sz="1700" dirty="0"/>
              <a:t>Exposure in a laboratory setting</a:t>
            </a:r>
          </a:p>
          <a:p>
            <a:pPr lvl="1"/>
            <a:r>
              <a:rPr lang="en-US" sz="1700" dirty="0"/>
              <a:t>From mother to baby during pregnancy, delivery, or breastfeeding </a:t>
            </a:r>
          </a:p>
          <a:p>
            <a:r>
              <a:rPr lang="en-US" sz="1700" b="1" dirty="0">
                <a:solidFill>
                  <a:srgbClr val="7030A0"/>
                </a:solidFill>
              </a:rPr>
              <a:t>Incubation period </a:t>
            </a:r>
            <a:r>
              <a:rPr lang="en-US" sz="1700" dirty="0"/>
              <a:t>2-6 days but can go from 2-14 days. It can be longer for people who have other medical conditions affecting the immune system. </a:t>
            </a:r>
          </a:p>
          <a:p>
            <a:r>
              <a:rPr lang="en-US" sz="1700" dirty="0"/>
              <a:t>All ages groups are at risk but those over 60 years old are at greatest risk.</a:t>
            </a:r>
          </a:p>
          <a:p>
            <a:r>
              <a:rPr lang="en-US" sz="1700" dirty="0"/>
              <a:t>Has been detected in a variety of species of birds. </a:t>
            </a:r>
          </a:p>
          <a:p>
            <a:r>
              <a:rPr lang="en-US" sz="1700" dirty="0"/>
              <a:t>No evidence of any cases of people getting sick while handling a live or dead infected bird.  </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1949" y1="59179" x2="71949" y2="59179"/>
                        <a14:foregroundMark x1="48608" y1="84058" x2="48608" y2="84058"/>
                      </a14:backgroundRemoval>
                    </a14:imgEffect>
                  </a14:imgLayer>
                </a14:imgProps>
              </a:ext>
              <a:ext uri="{28A0092B-C50C-407E-A947-70E740481C1C}">
                <a14:useLocalDpi xmlns:a14="http://schemas.microsoft.com/office/drawing/2010/main" val="0"/>
              </a:ext>
            </a:extLst>
          </a:blip>
          <a:stretch>
            <a:fillRect/>
          </a:stretch>
        </p:blipFill>
        <p:spPr>
          <a:xfrm rot="19427874">
            <a:off x="1896785" y="-210154"/>
            <a:ext cx="1541500" cy="1366554"/>
          </a:xfrm>
          <a:prstGeom prst="rect">
            <a:avLst/>
          </a:prstGeom>
        </p:spPr>
      </p:pic>
    </p:spTree>
    <p:extLst>
      <p:ext uri="{BB962C8B-B14F-4D97-AF65-F5344CB8AC3E}">
        <p14:creationId xmlns:p14="http://schemas.microsoft.com/office/powerpoint/2010/main" val="358742029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0035317" y="4473851"/>
            <a:ext cx="1625984" cy="3142314"/>
          </a:xfrm>
          <a:prstGeom prst="rect">
            <a:avLst/>
          </a:prstGeom>
          <a:noFill/>
        </p:spPr>
        <p:txBody>
          <a:bodyPr vert="vert" wrap="square" rtlCol="0">
            <a:normAutofit lnSpcReduction="10000"/>
          </a:bodyPr>
          <a:lstStyle/>
          <a:p>
            <a:pPr algn="ctr"/>
            <a:r>
              <a:rPr lang="en-US" sz="4800" dirty="0">
                <a:solidFill>
                  <a:srgbClr val="7030A0"/>
                </a:solidFill>
              </a:rPr>
              <a:t>Mosquito Hotspots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67" y="0"/>
            <a:ext cx="8875060" cy="6858000"/>
          </a:xfrm>
          <a:prstGeom prst="rect">
            <a:avLst/>
          </a:prstGeom>
        </p:spPr>
      </p:pic>
    </p:spTree>
    <p:extLst>
      <p:ext uri="{BB962C8B-B14F-4D97-AF65-F5344CB8AC3E}">
        <p14:creationId xmlns:p14="http://schemas.microsoft.com/office/powerpoint/2010/main" val="50055707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Prevention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5474" y="1634083"/>
            <a:ext cx="4327480" cy="4558222"/>
          </a:xfrm>
        </p:spPr>
      </p:pic>
      <p:sp>
        <p:nvSpPr>
          <p:cNvPr id="4" name="Content Placeholder 3"/>
          <p:cNvSpPr>
            <a:spLocks noGrp="1"/>
          </p:cNvSpPr>
          <p:nvPr>
            <p:ph sz="half" idx="2"/>
          </p:nvPr>
        </p:nvSpPr>
        <p:spPr>
          <a:xfrm>
            <a:off x="4975668" y="696032"/>
            <a:ext cx="4184034" cy="3524541"/>
          </a:xfrm>
        </p:spPr>
        <p:txBody>
          <a:bodyPr>
            <a:noAutofit/>
          </a:bodyPr>
          <a:lstStyle/>
          <a:p>
            <a:r>
              <a:rPr lang="en-US" sz="2000" dirty="0"/>
              <a:t>Empty any containers of water. </a:t>
            </a:r>
          </a:p>
          <a:p>
            <a:r>
              <a:rPr lang="en-US" sz="2000" dirty="0"/>
              <a:t>Wear long-sleeved shirts and long pants. </a:t>
            </a:r>
          </a:p>
          <a:p>
            <a:r>
              <a:rPr lang="en-US" sz="2000" dirty="0"/>
              <a:t>Screens and Nets</a:t>
            </a:r>
          </a:p>
          <a:p>
            <a:r>
              <a:rPr lang="en-US" sz="2000" dirty="0"/>
              <a:t>In order for the mosquito repellant to be effective it must contain (1) of these active ingredients: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p>
        </p:txBody>
      </p:sp>
      <p:sp>
        <p:nvSpPr>
          <p:cNvPr id="6" name="TextBox 5"/>
          <p:cNvSpPr txBox="1"/>
          <p:nvPr/>
        </p:nvSpPr>
        <p:spPr>
          <a:xfrm>
            <a:off x="364152" y="6421735"/>
            <a:ext cx="11764348" cy="461665"/>
          </a:xfrm>
          <a:prstGeom prst="rect">
            <a:avLst/>
          </a:prstGeom>
          <a:noFill/>
        </p:spPr>
        <p:txBody>
          <a:bodyPr wrap="square" rtlCol="0">
            <a:spAutoFit/>
          </a:bodyPr>
          <a:lstStyle/>
          <a:p>
            <a:r>
              <a:rPr lang="en-US" sz="1200" dirty="0">
                <a:hlinkClick r:id="rId4"/>
              </a:rPr>
              <a:t>Sources: https://www.cdc.gov/zika/about/overview.html</a:t>
            </a:r>
            <a:r>
              <a:rPr lang="en-US" sz="1200" dirty="0"/>
              <a:t>, </a:t>
            </a:r>
            <a:r>
              <a:rPr lang="en-US" sz="1200" dirty="0">
                <a:hlinkClick r:id="rId5"/>
              </a:rPr>
              <a:t>http://www.nj.gov/health/cd/zika/documents/zika_virus_brochure.pdf</a:t>
            </a:r>
            <a:r>
              <a:rPr lang="en-US" sz="1200" dirty="0"/>
              <a:t> https://www.cdc.gov/zika/prevention/prevent-mosquito-bites.html</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824" y="3595173"/>
            <a:ext cx="6606006" cy="3057394"/>
          </a:xfrm>
          <a:prstGeom prst="rect">
            <a:avLst/>
          </a:prstGeom>
        </p:spPr>
      </p:pic>
    </p:spTree>
    <p:extLst>
      <p:ext uri="{BB962C8B-B14F-4D97-AF65-F5344CB8AC3E}">
        <p14:creationId xmlns:p14="http://schemas.microsoft.com/office/powerpoint/2010/main" val="155339850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18FC79-185A-1108-15D4-BADA4F33A955}"/>
              </a:ext>
            </a:extLst>
          </p:cNvPr>
          <p:cNvSpPr>
            <a:spLocks noGrp="1"/>
          </p:cNvSpPr>
          <p:nvPr>
            <p:ph type="title"/>
          </p:nvPr>
        </p:nvSpPr>
        <p:spPr/>
        <p:txBody>
          <a:bodyPr/>
          <a:lstStyle/>
          <a:p>
            <a:r>
              <a:rPr lang="en-US" b="1" dirty="0">
                <a:solidFill>
                  <a:srgbClr val="7030A0"/>
                </a:solidFill>
              </a:rPr>
              <a:t>Which tick-borne diseases should we be concerned about? </a:t>
            </a:r>
          </a:p>
        </p:txBody>
      </p:sp>
      <p:sp>
        <p:nvSpPr>
          <p:cNvPr id="7" name="Rectangle 3">
            <a:extLst>
              <a:ext uri="{FF2B5EF4-FFF2-40B4-BE49-F238E27FC236}">
                <a16:creationId xmlns:a16="http://schemas.microsoft.com/office/drawing/2014/main" id="{493F5DB7-DAA5-8071-C13F-16F3D104BB9E}"/>
              </a:ext>
            </a:extLst>
          </p:cNvPr>
          <p:cNvSpPr txBox="1">
            <a:spLocks noChangeArrowheads="1"/>
          </p:cNvSpPr>
          <p:nvPr/>
        </p:nvSpPr>
        <p:spPr>
          <a:xfrm>
            <a:off x="677334" y="1979436"/>
            <a:ext cx="7693025" cy="395287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pitchFamily="2" charset="2"/>
              <a:buNone/>
            </a:pPr>
            <a:r>
              <a:rPr lang="en-US" sz="2000" dirty="0"/>
              <a:t>Several diseases can be acquired from the bite of an infected blacklegged (deer) tick:</a:t>
            </a:r>
          </a:p>
          <a:p>
            <a:pPr marL="0" indent="0">
              <a:buFont typeface="Wingdings" pitchFamily="2" charset="2"/>
              <a:buNone/>
            </a:pPr>
            <a:endParaRPr lang="en-US" dirty="0"/>
          </a:p>
          <a:p>
            <a:pPr marL="0" indent="0">
              <a:lnSpc>
                <a:spcPct val="150000"/>
              </a:lnSpc>
              <a:buFont typeface="Wingdings" pitchFamily="2" charset="2"/>
              <a:buChar char="Ø"/>
            </a:pPr>
            <a:r>
              <a:rPr lang="en-US" dirty="0"/>
              <a:t> Lyme Disease</a:t>
            </a:r>
          </a:p>
          <a:p>
            <a:pPr marL="0" indent="0">
              <a:lnSpc>
                <a:spcPct val="150000"/>
              </a:lnSpc>
              <a:buFont typeface="Wingdings" pitchFamily="2" charset="2"/>
              <a:buChar char="Ø"/>
            </a:pPr>
            <a:r>
              <a:rPr lang="en-US" dirty="0"/>
              <a:t>Babesiosis</a:t>
            </a:r>
          </a:p>
          <a:p>
            <a:pPr marL="0" indent="0">
              <a:lnSpc>
                <a:spcPct val="150000"/>
              </a:lnSpc>
              <a:buFont typeface="Wingdings" pitchFamily="2" charset="2"/>
              <a:buChar char="Ø"/>
            </a:pPr>
            <a:r>
              <a:rPr lang="en-US" dirty="0"/>
              <a:t>Anaplasmosis</a:t>
            </a:r>
          </a:p>
          <a:p>
            <a:pPr marL="0" indent="0">
              <a:lnSpc>
                <a:spcPct val="150000"/>
              </a:lnSpc>
              <a:buFont typeface="Wingdings" pitchFamily="2" charset="2"/>
              <a:buChar char="Ø"/>
            </a:pPr>
            <a:r>
              <a:rPr lang="en-US" i="1" dirty="0"/>
              <a:t>Borrelia miyamotoi</a:t>
            </a:r>
          </a:p>
          <a:p>
            <a:pPr marL="0" indent="0">
              <a:lnSpc>
                <a:spcPct val="150000"/>
              </a:lnSpc>
              <a:buFont typeface="Wingdings" pitchFamily="2" charset="2"/>
              <a:buChar char="Ø"/>
            </a:pPr>
            <a:r>
              <a:rPr lang="en-US" dirty="0"/>
              <a:t>Powassan Disease</a:t>
            </a:r>
          </a:p>
          <a:p>
            <a:pPr marL="1257300" lvl="3" indent="0">
              <a:buFont typeface="Wingdings 3" charset="2"/>
              <a:buNone/>
            </a:pPr>
            <a:r>
              <a:rPr lang="en-US" sz="800" dirty="0"/>
              <a:t>                                                                                                              </a:t>
            </a:r>
            <a:endParaRPr lang="en-US" sz="800" cap="all" dirty="0"/>
          </a:p>
          <a:p>
            <a:pPr marL="1257300" lvl="3" indent="0">
              <a:buFont typeface="Wingdings 3" charset="2"/>
              <a:buNone/>
            </a:pPr>
            <a:endParaRPr lang="en-US" sz="800" cap="all" dirty="0"/>
          </a:p>
          <a:p>
            <a:pPr marL="1257300" lvl="3" indent="0">
              <a:buFont typeface="Wingdings 3" charset="2"/>
              <a:buNone/>
            </a:pPr>
            <a:r>
              <a:rPr lang="en-US" sz="800" cap="all" dirty="0"/>
              <a:t>                                                                                                         PHOTOGRAPH BY JIM GATHANY, CDC/PHIL/CORBIS</a:t>
            </a:r>
          </a:p>
          <a:p>
            <a:pPr marL="1257300" lvl="3" indent="0">
              <a:buFont typeface="Wingdings 3" charset="2"/>
              <a:buNone/>
            </a:pPr>
            <a:r>
              <a:rPr lang="en-US" sz="800" cap="all" dirty="0"/>
              <a:t>							</a:t>
            </a:r>
            <a:endParaRPr lang="en-US" sz="800" dirty="0"/>
          </a:p>
          <a:p>
            <a:pPr marL="0" indent="0">
              <a:buFont typeface="Wingdings" pitchFamily="2" charset="2"/>
              <a:buChar char="§"/>
            </a:pPr>
            <a:endParaRPr lang="en-US" sz="2400" dirty="0"/>
          </a:p>
        </p:txBody>
      </p:sp>
      <p:pic>
        <p:nvPicPr>
          <p:cNvPr id="8" name="Picture 1">
            <a:extLst>
              <a:ext uri="{FF2B5EF4-FFF2-40B4-BE49-F238E27FC236}">
                <a16:creationId xmlns:a16="http://schemas.microsoft.com/office/drawing/2014/main" id="{96C60032-4804-8E17-E9AF-7D2E2C925D17}"/>
              </a:ext>
            </a:extLst>
          </p:cNvPr>
          <p:cNvPicPr>
            <a:picLocks noChangeAspect="1" noChangeArrowheads="1"/>
          </p:cNvPicPr>
          <p:nvPr/>
        </p:nvPicPr>
        <p:blipFill>
          <a:blip r:embed="rId3" cstate="print"/>
          <a:srcRect/>
          <a:stretch>
            <a:fillRect/>
          </a:stretch>
        </p:blipFill>
        <p:spPr bwMode="auto">
          <a:xfrm>
            <a:off x="4572000" y="3581400"/>
            <a:ext cx="3554578" cy="2350911"/>
          </a:xfrm>
          <a:prstGeom prst="rect">
            <a:avLst/>
          </a:prstGeom>
          <a:noFill/>
          <a:ln w="9525">
            <a:noFill/>
            <a:miter lim="800000"/>
            <a:headEnd/>
            <a:tailEnd/>
          </a:ln>
        </p:spPr>
      </p:pic>
      <p:sp>
        <p:nvSpPr>
          <p:cNvPr id="9" name="TextBox 8">
            <a:extLst>
              <a:ext uri="{FF2B5EF4-FFF2-40B4-BE49-F238E27FC236}">
                <a16:creationId xmlns:a16="http://schemas.microsoft.com/office/drawing/2014/main" id="{3F2659AC-3C8B-8BEA-BDA3-AEBE4D567368}"/>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25581893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F66E-A529-BB7E-96D3-E7B034606CDA}"/>
              </a:ext>
            </a:extLst>
          </p:cNvPr>
          <p:cNvSpPr>
            <a:spLocks noGrp="1"/>
          </p:cNvSpPr>
          <p:nvPr>
            <p:ph type="title"/>
          </p:nvPr>
        </p:nvSpPr>
        <p:spPr>
          <a:xfrm>
            <a:off x="677334" y="609600"/>
            <a:ext cx="9147602" cy="1320800"/>
          </a:xfrm>
        </p:spPr>
        <p:txBody>
          <a:bodyPr>
            <a:normAutofit/>
          </a:bodyPr>
          <a:lstStyle/>
          <a:p>
            <a:r>
              <a:rPr lang="en-US" sz="3200" b="1" dirty="0">
                <a:solidFill>
                  <a:srgbClr val="7030A0"/>
                </a:solidFill>
              </a:rPr>
              <a:t>Named after first case in Lyme, CT (1975) </a:t>
            </a:r>
          </a:p>
        </p:txBody>
      </p:sp>
      <p:pic>
        <p:nvPicPr>
          <p:cNvPr id="3" name="Picture 2" descr="http://www.reocities.com/Athens/Acropolis/8650/polly.gif">
            <a:extLst>
              <a:ext uri="{FF2B5EF4-FFF2-40B4-BE49-F238E27FC236}">
                <a16:creationId xmlns:a16="http://schemas.microsoft.com/office/drawing/2014/main" id="{2C78BB8C-FDC5-4E97-2DE9-A4873E9E9264}"/>
              </a:ext>
            </a:extLst>
          </p:cNvPr>
          <p:cNvPicPr>
            <a:picLocks noChangeAspect="1" noChangeArrowheads="1"/>
          </p:cNvPicPr>
          <p:nvPr/>
        </p:nvPicPr>
        <p:blipFill>
          <a:blip r:embed="rId3" cstate="print"/>
          <a:srcRect/>
          <a:stretch>
            <a:fillRect/>
          </a:stretch>
        </p:blipFill>
        <p:spPr bwMode="auto">
          <a:xfrm>
            <a:off x="999162" y="1894726"/>
            <a:ext cx="2133600" cy="3048000"/>
          </a:xfrm>
          <a:prstGeom prst="rect">
            <a:avLst/>
          </a:prstGeom>
          <a:noFill/>
          <a:ln w="9525">
            <a:noFill/>
            <a:miter lim="800000"/>
            <a:headEnd/>
            <a:tailEnd/>
          </a:ln>
        </p:spPr>
      </p:pic>
      <p:pic>
        <p:nvPicPr>
          <p:cNvPr id="4" name="Picture 6" descr="http://ecx.images-amazon.com/images/I/51GG8B7033L.jpg">
            <a:extLst>
              <a:ext uri="{FF2B5EF4-FFF2-40B4-BE49-F238E27FC236}">
                <a16:creationId xmlns:a16="http://schemas.microsoft.com/office/drawing/2014/main" id="{31B02863-F055-C299-2E14-4DDA43EA76C9}"/>
              </a:ext>
            </a:extLst>
          </p:cNvPr>
          <p:cNvPicPr>
            <a:picLocks noChangeAspect="1" noChangeArrowheads="1"/>
          </p:cNvPicPr>
          <p:nvPr/>
        </p:nvPicPr>
        <p:blipFill>
          <a:blip r:embed="rId4" cstate="print"/>
          <a:srcRect/>
          <a:stretch>
            <a:fillRect/>
          </a:stretch>
        </p:blipFill>
        <p:spPr bwMode="auto">
          <a:xfrm>
            <a:off x="6637963" y="1936503"/>
            <a:ext cx="1981200" cy="3006223"/>
          </a:xfrm>
          <a:prstGeom prst="rect">
            <a:avLst/>
          </a:prstGeom>
          <a:noFill/>
          <a:ln w="9525">
            <a:noFill/>
            <a:miter lim="800000"/>
            <a:headEnd/>
            <a:tailEnd/>
          </a:ln>
        </p:spPr>
      </p:pic>
      <p:pic>
        <p:nvPicPr>
          <p:cNvPr id="5" name="Picture 2" descr="Location of Lyme, CT ">
            <a:extLst>
              <a:ext uri="{FF2B5EF4-FFF2-40B4-BE49-F238E27FC236}">
                <a16:creationId xmlns:a16="http://schemas.microsoft.com/office/drawing/2014/main" id="{CFC62CA4-3605-31A9-8B33-3A9EDA99703C}"/>
              </a:ext>
            </a:extLst>
          </p:cNvPr>
          <p:cNvPicPr>
            <a:picLocks noChangeAspect="1" noChangeArrowheads="1"/>
          </p:cNvPicPr>
          <p:nvPr/>
        </p:nvPicPr>
        <p:blipFill>
          <a:blip r:embed="rId5" cstate="print"/>
          <a:srcRect/>
          <a:stretch>
            <a:fillRect/>
          </a:stretch>
        </p:blipFill>
        <p:spPr bwMode="auto">
          <a:xfrm>
            <a:off x="3208962" y="1742326"/>
            <a:ext cx="3219450" cy="2171701"/>
          </a:xfrm>
          <a:prstGeom prst="rect">
            <a:avLst/>
          </a:prstGeom>
          <a:noFill/>
        </p:spPr>
      </p:pic>
      <p:pic>
        <p:nvPicPr>
          <p:cNvPr id="6" name="Picture 2" descr="Female blacklegged tick, Ixodes scapularis Say, questing on a stick. ">
            <a:extLst>
              <a:ext uri="{FF2B5EF4-FFF2-40B4-BE49-F238E27FC236}">
                <a16:creationId xmlns:a16="http://schemas.microsoft.com/office/drawing/2014/main" id="{657D6DF6-A0EC-CCDF-91B0-1B2248B4F880}"/>
              </a:ext>
            </a:extLst>
          </p:cNvPr>
          <p:cNvPicPr>
            <a:picLocks noChangeAspect="1" noChangeArrowheads="1"/>
          </p:cNvPicPr>
          <p:nvPr/>
        </p:nvPicPr>
        <p:blipFill>
          <a:blip r:embed="rId6" cstate="print"/>
          <a:srcRect/>
          <a:stretch>
            <a:fillRect/>
          </a:stretch>
        </p:blipFill>
        <p:spPr bwMode="auto">
          <a:xfrm>
            <a:off x="4275762" y="3875926"/>
            <a:ext cx="1675126" cy="1001726"/>
          </a:xfrm>
          <a:prstGeom prst="rect">
            <a:avLst/>
          </a:prstGeom>
          <a:noFill/>
        </p:spPr>
      </p:pic>
      <p:sp>
        <p:nvSpPr>
          <p:cNvPr id="7" name="TextBox 6">
            <a:extLst>
              <a:ext uri="{FF2B5EF4-FFF2-40B4-BE49-F238E27FC236}">
                <a16:creationId xmlns:a16="http://schemas.microsoft.com/office/drawing/2014/main" id="{B00A423A-9607-A932-ED79-1AC2D9CFDD0F}"/>
              </a:ext>
            </a:extLst>
          </p:cNvPr>
          <p:cNvSpPr txBox="1"/>
          <p:nvPr/>
        </p:nvSpPr>
        <p:spPr>
          <a:xfrm>
            <a:off x="3666162" y="5018926"/>
            <a:ext cx="2895600" cy="215444"/>
          </a:xfrm>
          <a:prstGeom prst="rect">
            <a:avLst/>
          </a:prstGeom>
          <a:noFill/>
        </p:spPr>
        <p:txBody>
          <a:bodyPr wrap="square" rtlCol="0">
            <a:spAutoFit/>
          </a:bodyPr>
          <a:lstStyle/>
          <a:p>
            <a:r>
              <a:rPr lang="en-US" sz="800" dirty="0"/>
              <a:t>Photograph by Michael </a:t>
            </a:r>
            <a:r>
              <a:rPr lang="en-US" sz="800" dirty="0" err="1"/>
              <a:t>Patnaude</a:t>
            </a:r>
            <a:r>
              <a:rPr lang="en-US" sz="800" dirty="0"/>
              <a:t>, University of Florida.</a:t>
            </a:r>
          </a:p>
        </p:txBody>
      </p:sp>
      <p:sp>
        <p:nvSpPr>
          <p:cNvPr id="8" name="TextBox 7">
            <a:extLst>
              <a:ext uri="{FF2B5EF4-FFF2-40B4-BE49-F238E27FC236}">
                <a16:creationId xmlns:a16="http://schemas.microsoft.com/office/drawing/2014/main" id="{1C0EA271-CC0F-C434-5C3B-1CD19D6AD5F3}"/>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239262028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35AE-45EF-7921-8534-D389F5295DB5}"/>
              </a:ext>
            </a:extLst>
          </p:cNvPr>
          <p:cNvSpPr>
            <a:spLocks noGrp="1"/>
          </p:cNvSpPr>
          <p:nvPr>
            <p:ph type="title"/>
          </p:nvPr>
        </p:nvSpPr>
        <p:spPr/>
        <p:txBody>
          <a:bodyPr/>
          <a:lstStyle/>
          <a:p>
            <a:r>
              <a:rPr lang="en-US" sz="3600" b="1" dirty="0">
                <a:solidFill>
                  <a:srgbClr val="7030A0"/>
                </a:solidFill>
              </a:rPr>
              <a:t>Lyme disease cases 2019</a:t>
            </a:r>
            <a:endParaRPr lang="en-US" b="1" dirty="0">
              <a:solidFill>
                <a:srgbClr val="7030A0"/>
              </a:solidFill>
            </a:endParaRPr>
          </a:p>
        </p:txBody>
      </p:sp>
      <p:pic>
        <p:nvPicPr>
          <p:cNvPr id="3" name="Picture 2">
            <a:extLst>
              <a:ext uri="{FF2B5EF4-FFF2-40B4-BE49-F238E27FC236}">
                <a16:creationId xmlns:a16="http://schemas.microsoft.com/office/drawing/2014/main" id="{C081FA60-29CD-BB59-D0D2-049D5FA4FC91}"/>
              </a:ext>
            </a:extLst>
          </p:cNvPr>
          <p:cNvPicPr>
            <a:picLocks noChangeAspect="1"/>
          </p:cNvPicPr>
          <p:nvPr/>
        </p:nvPicPr>
        <p:blipFill>
          <a:blip r:embed="rId3"/>
          <a:stretch>
            <a:fillRect/>
          </a:stretch>
        </p:blipFill>
        <p:spPr>
          <a:xfrm>
            <a:off x="813521" y="1930400"/>
            <a:ext cx="6477000" cy="4029074"/>
          </a:xfrm>
          <a:prstGeom prst="rect">
            <a:avLst/>
          </a:prstGeom>
        </p:spPr>
      </p:pic>
      <p:sp>
        <p:nvSpPr>
          <p:cNvPr id="4" name="TextBox 3">
            <a:extLst>
              <a:ext uri="{FF2B5EF4-FFF2-40B4-BE49-F238E27FC236}">
                <a16:creationId xmlns:a16="http://schemas.microsoft.com/office/drawing/2014/main" id="{0A7184F0-4CF0-A9A5-7A59-3F607A6470F5}"/>
              </a:ext>
            </a:extLst>
          </p:cNvPr>
          <p:cNvSpPr txBox="1"/>
          <p:nvPr/>
        </p:nvSpPr>
        <p:spPr>
          <a:xfrm>
            <a:off x="9475591" y="6257836"/>
            <a:ext cx="2716409" cy="430887"/>
          </a:xfrm>
          <a:prstGeom prst="rect">
            <a:avLst/>
          </a:prstGeom>
          <a:noFill/>
        </p:spPr>
        <p:txBody>
          <a:bodyPr wrap="square" rtlCol="0">
            <a:spAutoFit/>
          </a:bodyPr>
          <a:lstStyle/>
          <a:p>
            <a:r>
              <a:rPr lang="en-US" sz="1100" dirty="0"/>
              <a:t>Source: B.L.A.S.T Program; Ridgefield Health Department</a:t>
            </a:r>
          </a:p>
        </p:txBody>
      </p:sp>
    </p:spTree>
    <p:extLst>
      <p:ext uri="{BB962C8B-B14F-4D97-AF65-F5344CB8AC3E}">
        <p14:creationId xmlns:p14="http://schemas.microsoft.com/office/powerpoint/2010/main" val="1285481125"/>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18126</TotalTime>
  <Words>4307</Words>
  <Application>Microsoft Office PowerPoint</Application>
  <PresentationFormat>Widescreen</PresentationFormat>
  <Paragraphs>303</Paragraphs>
  <Slides>25</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Avenir Roman</vt:lpstr>
      <vt:lpstr>Calibri</vt:lpstr>
      <vt:lpstr>Trebuchet MS</vt:lpstr>
      <vt:lpstr>Wingdings</vt:lpstr>
      <vt:lpstr>Wingdings 3</vt:lpstr>
      <vt:lpstr>Facet</vt:lpstr>
      <vt:lpstr>PowerPoint Presentation</vt:lpstr>
      <vt:lpstr>PowerPoint Presentation</vt:lpstr>
      <vt:lpstr>Aedes aegypti vs. Aedes albopictus</vt:lpstr>
      <vt:lpstr>      West Nile Virus</vt:lpstr>
      <vt:lpstr>PowerPoint Presentation</vt:lpstr>
      <vt:lpstr>Prevention </vt:lpstr>
      <vt:lpstr>Which tick-borne diseases should we be concerned about? </vt:lpstr>
      <vt:lpstr>Named after first case in Lyme, CT (1975) </vt:lpstr>
      <vt:lpstr>Lyme disease cases 2019</vt:lpstr>
      <vt:lpstr>Lyme Disease Cases Over Time by State of Residence- 2020</vt:lpstr>
      <vt:lpstr>What exactly is Lyme disease? </vt:lpstr>
      <vt:lpstr>Early Lyme disease symptoms</vt:lpstr>
      <vt:lpstr>Examples of the “bulls-eye” rash: </vt:lpstr>
      <vt:lpstr>Later signs and symptoms</vt:lpstr>
      <vt:lpstr>How is Lyme disease diagnosed?</vt:lpstr>
      <vt:lpstr>The two year life cycle </vt:lpstr>
      <vt:lpstr>Where do ticks live? </vt:lpstr>
      <vt:lpstr>Engorged blacklegged ticks may fool you. </vt:lpstr>
      <vt:lpstr>What is the best way to remove a tick? </vt:lpstr>
      <vt:lpstr>PowerPoint Presentation</vt:lpstr>
      <vt:lpstr>Choosing the Right Insect Repellant </vt:lpstr>
      <vt:lpstr>Prevention Methods</vt:lpstr>
      <vt:lpstr>Which order should I apply sunscreen and insect repellant?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Travilla, Jillian</dc:creator>
  <cp:lastModifiedBy>Travilla, Jillian</cp:lastModifiedBy>
  <cp:revision>331</cp:revision>
  <cp:lastPrinted>2023-03-02T13:39:21Z</cp:lastPrinted>
  <dcterms:created xsi:type="dcterms:W3CDTF">2017-04-26T13:27:22Z</dcterms:created>
  <dcterms:modified xsi:type="dcterms:W3CDTF">2023-05-15T19:16:33Z</dcterms:modified>
</cp:coreProperties>
</file>